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4"/>
  </p:sldMasterIdLst>
  <p:notesMasterIdLst>
    <p:notesMasterId r:id="rId50"/>
  </p:notesMasterIdLst>
  <p:handoutMasterIdLst>
    <p:handoutMasterId r:id="rId51"/>
  </p:handoutMasterIdLst>
  <p:sldIdLst>
    <p:sldId id="257" r:id="rId5"/>
    <p:sldId id="261" r:id="rId6"/>
    <p:sldId id="272" r:id="rId7"/>
    <p:sldId id="274" r:id="rId8"/>
    <p:sldId id="275" r:id="rId9"/>
    <p:sldId id="277" r:id="rId10"/>
    <p:sldId id="303" r:id="rId11"/>
    <p:sldId id="276" r:id="rId12"/>
    <p:sldId id="304" r:id="rId13"/>
    <p:sldId id="315" r:id="rId14"/>
    <p:sldId id="305" r:id="rId15"/>
    <p:sldId id="307" r:id="rId16"/>
    <p:sldId id="278" r:id="rId17"/>
    <p:sldId id="308" r:id="rId18"/>
    <p:sldId id="309" r:id="rId19"/>
    <p:sldId id="310" r:id="rId20"/>
    <p:sldId id="280" r:id="rId21"/>
    <p:sldId id="281" r:id="rId22"/>
    <p:sldId id="317" r:id="rId23"/>
    <p:sldId id="318" r:id="rId24"/>
    <p:sldId id="319" r:id="rId25"/>
    <p:sldId id="312" r:id="rId26"/>
    <p:sldId id="321" r:id="rId27"/>
    <p:sldId id="313" r:id="rId28"/>
    <p:sldId id="314" r:id="rId29"/>
    <p:sldId id="329" r:id="rId30"/>
    <p:sldId id="326" r:id="rId31"/>
    <p:sldId id="327" r:id="rId32"/>
    <p:sldId id="328" r:id="rId33"/>
    <p:sldId id="283" r:id="rId34"/>
    <p:sldId id="284" r:id="rId35"/>
    <p:sldId id="285" r:id="rId36"/>
    <p:sldId id="292" r:id="rId37"/>
    <p:sldId id="293" r:id="rId38"/>
    <p:sldId id="294" r:id="rId39"/>
    <p:sldId id="295" r:id="rId40"/>
    <p:sldId id="296" r:id="rId41"/>
    <p:sldId id="291" r:id="rId42"/>
    <p:sldId id="297" r:id="rId43"/>
    <p:sldId id="298" r:id="rId44"/>
    <p:sldId id="299" r:id="rId45"/>
    <p:sldId id="300" r:id="rId46"/>
    <p:sldId id="301" r:id="rId47"/>
    <p:sldId id="302" r:id="rId48"/>
    <p:sldId id="273"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AB8021-0349-86BB-39DA-195C806040BE}" v="4" dt="2024-11-04T17:10:02.1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28"/>
  </p:normalViewPr>
  <p:slideViewPr>
    <p:cSldViewPr snapToGrid="0" snapToObjects="1">
      <p:cViewPr varScale="1">
        <p:scale>
          <a:sx n="74" d="100"/>
          <a:sy n="74" d="100"/>
        </p:scale>
        <p:origin x="582" y="60"/>
      </p:cViewPr>
      <p:guideLst/>
    </p:cSldViewPr>
  </p:slideViewPr>
  <p:notesTextViewPr>
    <p:cViewPr>
      <p:scale>
        <a:sx n="1" d="1"/>
        <a:sy n="1" d="1"/>
      </p:scale>
      <p:origin x="0" y="0"/>
    </p:cViewPr>
  </p:notesTextViewPr>
  <p:notesViewPr>
    <p:cSldViewPr snapToGrid="0" snapToObjects="1">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939FE9-0B2E-4997-BA24-44FF9669BA9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0AE1028-7A43-40A3-A2EC-124FFB073D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B3D3C9-ED3E-4430-A8CA-03711A676035}" type="datetimeFigureOut">
              <a:rPr lang="en-US" smtClean="0"/>
              <a:t>11/4/2024</a:t>
            </a:fld>
            <a:endParaRPr lang="en-US" dirty="0"/>
          </a:p>
        </p:txBody>
      </p:sp>
      <p:sp>
        <p:nvSpPr>
          <p:cNvPr id="4" name="Footer Placeholder 3">
            <a:extLst>
              <a:ext uri="{FF2B5EF4-FFF2-40B4-BE49-F238E27FC236}">
                <a16:creationId xmlns:a16="http://schemas.microsoft.com/office/drawing/2014/main" id="{8ACACB66-3B0A-415A-9449-9278044DA54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9B7EC22-6F70-469D-B720-84BF796C51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94CC5C-2831-4FAC-8076-6410B257E0B7}" type="slidenum">
              <a:rPr lang="en-US" smtClean="0"/>
              <a:t>‹#›</a:t>
            </a:fld>
            <a:endParaRPr lang="en-US" dirty="0"/>
          </a:p>
        </p:txBody>
      </p:sp>
    </p:spTree>
    <p:extLst>
      <p:ext uri="{BB962C8B-B14F-4D97-AF65-F5344CB8AC3E}">
        <p14:creationId xmlns:p14="http://schemas.microsoft.com/office/powerpoint/2010/main" val="9509838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E67E2B-6215-4DB6-B113-75ACD1123374}" type="datetimeFigureOut">
              <a:rPr lang="en-US" smtClean="0"/>
              <a:t>11/4/2024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BC8106-034A-47C1-ADA6-0A1F9E0E7474}" type="slidenum">
              <a:rPr lang="en-US" smtClean="0"/>
              <a:t>‹#›</a:t>
            </a:fld>
            <a:endParaRPr lang="en-US" dirty="0"/>
          </a:p>
        </p:txBody>
      </p:sp>
    </p:spTree>
    <p:extLst>
      <p:ext uri="{BB962C8B-B14F-4D97-AF65-F5344CB8AC3E}">
        <p14:creationId xmlns:p14="http://schemas.microsoft.com/office/powerpoint/2010/main" val="2880787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BC8106-034A-47C1-ADA6-0A1F9E0E7474}" type="slidenum">
              <a:rPr lang="en-US" smtClean="0"/>
              <a:t>1</a:t>
            </a:fld>
            <a:endParaRPr lang="en-US" dirty="0"/>
          </a:p>
        </p:txBody>
      </p:sp>
    </p:spTree>
    <p:extLst>
      <p:ext uri="{BB962C8B-B14F-4D97-AF65-F5344CB8AC3E}">
        <p14:creationId xmlns:p14="http://schemas.microsoft.com/office/powerpoint/2010/main" val="3095859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BC8106-034A-47C1-ADA6-0A1F9E0E7474}" type="slidenum">
              <a:rPr lang="en-US" smtClean="0"/>
              <a:t>2</a:t>
            </a:fld>
            <a:endParaRPr lang="en-US" dirty="0"/>
          </a:p>
        </p:txBody>
      </p:sp>
    </p:spTree>
    <p:extLst>
      <p:ext uri="{BB962C8B-B14F-4D97-AF65-F5344CB8AC3E}">
        <p14:creationId xmlns:p14="http://schemas.microsoft.com/office/powerpoint/2010/main" val="3329823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BC8106-034A-47C1-ADA6-0A1F9E0E7474}" type="slidenum">
              <a:rPr lang="en-US" smtClean="0"/>
              <a:t>3</a:t>
            </a:fld>
            <a:endParaRPr lang="en-US" dirty="0"/>
          </a:p>
        </p:txBody>
      </p:sp>
    </p:spTree>
    <p:extLst>
      <p:ext uri="{BB962C8B-B14F-4D97-AF65-F5344CB8AC3E}">
        <p14:creationId xmlns:p14="http://schemas.microsoft.com/office/powerpoint/2010/main" val="3673068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BC8106-034A-47C1-ADA6-0A1F9E0E7474}" type="slidenum">
              <a:rPr lang="en-US" smtClean="0"/>
              <a:t>45</a:t>
            </a:fld>
            <a:endParaRPr lang="en-US" dirty="0"/>
          </a:p>
        </p:txBody>
      </p:sp>
    </p:spTree>
    <p:extLst>
      <p:ext uri="{BB962C8B-B14F-4D97-AF65-F5344CB8AC3E}">
        <p14:creationId xmlns:p14="http://schemas.microsoft.com/office/powerpoint/2010/main" val="497408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smtClean="0"/>
              <a:pPr/>
              <a:t>11/4/2024</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smtClean="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7796242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11/4/2024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4051425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11/4/2024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845499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11/4/2024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150405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smtClean="0"/>
              <a:pPr/>
              <a:t>11/4/2024</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66594190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t>11/4/2024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332195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11/4/2024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269596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smtClean="0"/>
              <a:t>11/4/2024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592791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t>11/4/2024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809832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smtClean="0"/>
              <a:pPr/>
              <a:t>11/4/2024</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84512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smtClean="0"/>
              <a:pPr/>
              <a:t>11/4/2024</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63938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smtClean="0"/>
              <a:pPr/>
              <a:t>11/4/2024</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smtClean="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015156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hyperlink" Target="http://www.fsbtpo.com/"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hyperlink" Target="http://www.fsbtpo.com/" TargetMode="Externa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hyperlink" Target="http://www.fsbtpo.com/" TargetMode="Externa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hyperlink" Target="http://www.fsbtpo.com/" TargetMode="Externa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hyperlink" Target="https://www.docmagic.com/" TargetMode="External"/><Relationship Id="rId2" Type="http://schemas.openxmlformats.org/officeDocument/2006/relationships/hyperlink" Target="http://www.fsbtpo.com/" TargetMode="Externa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fsbtpo.com/" TargetMode="Externa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hyperlink" Target="mailto:appraisal@flanaganstatebank.com" TargetMode="External"/><Relationship Id="rId2" Type="http://schemas.openxmlformats.org/officeDocument/2006/relationships/hyperlink" Target="http://www.fsbtpo.com/"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hyperlink" Target="mailto:mtgsupportcenter@flanaganstatebank.com"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hyperlink" Target="http://www.fsbtpo.com/" TargetMode="Externa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hyperlink" Target="http://www.fsbtpo.com/" TargetMode="Externa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hyperlink" Target="http://www.fsbtpo.com/" TargetMode="Externa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www.fsbtpo.co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mtgsupportcenter@flanaganstatebank.com" TargetMode="Externa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38">
            <a:extLst>
              <a:ext uri="{FF2B5EF4-FFF2-40B4-BE49-F238E27FC236}">
                <a16:creationId xmlns:a16="http://schemas.microsoft.com/office/drawing/2014/main" id="{B709ADC9-6EAF-4268-9415-1ED5ECFA2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utout of a house with shadow at the back">
            <a:extLst>
              <a:ext uri="{FF2B5EF4-FFF2-40B4-BE49-F238E27FC236}">
                <a16:creationId xmlns:a16="http://schemas.microsoft.com/office/drawing/2014/main" id="{3CC980F0-C3F5-4135-83E8-0F2D76FA3C98}"/>
              </a:ext>
            </a:extLst>
          </p:cNvPr>
          <p:cNvPicPr>
            <a:picLocks noChangeAspect="1"/>
          </p:cNvPicPr>
          <p:nvPr/>
        </p:nvPicPr>
        <p:blipFill rotWithShape="1">
          <a:blip r:embed="rId3">
            <a:alphaModFix amt="50000"/>
          </a:blip>
          <a:srcRect t="12380" b="747"/>
          <a:stretch/>
        </p:blipFill>
        <p:spPr>
          <a:xfrm>
            <a:off x="20" y="10"/>
            <a:ext cx="12191980" cy="6857990"/>
          </a:xfrm>
          <a:prstGeom prst="rect">
            <a:avLst/>
          </a:prstGeom>
        </p:spPr>
      </p:pic>
      <p:sp>
        <p:nvSpPr>
          <p:cNvPr id="2" name="Title 1">
            <a:extLst>
              <a:ext uri="{FF2B5EF4-FFF2-40B4-BE49-F238E27FC236}">
                <a16:creationId xmlns:a16="http://schemas.microsoft.com/office/drawing/2014/main" id="{A5C93519-6B29-1346-9FCB-0835B80531A4}"/>
              </a:ext>
            </a:extLst>
          </p:cNvPr>
          <p:cNvSpPr>
            <a:spLocks noGrp="1"/>
          </p:cNvSpPr>
          <p:nvPr>
            <p:ph type="ctrTitle"/>
          </p:nvPr>
        </p:nvSpPr>
        <p:spPr>
          <a:xfrm>
            <a:off x="1172051" y="265128"/>
            <a:ext cx="9847381" cy="2098226"/>
          </a:xfrm>
        </p:spPr>
        <p:txBody>
          <a:bodyPr>
            <a:normAutofit/>
          </a:bodyPr>
          <a:lstStyle/>
          <a:p>
            <a:r>
              <a:rPr lang="en-US" dirty="0"/>
              <a:t>How To Correspond Loans </a:t>
            </a:r>
          </a:p>
        </p:txBody>
      </p:sp>
      <p:sp>
        <p:nvSpPr>
          <p:cNvPr id="4" name="Subtitle 3">
            <a:extLst>
              <a:ext uri="{FF2B5EF4-FFF2-40B4-BE49-F238E27FC236}">
                <a16:creationId xmlns:a16="http://schemas.microsoft.com/office/drawing/2014/main" id="{6E661E49-0788-40C2-A5B6-638ADED71159}"/>
              </a:ext>
            </a:extLst>
          </p:cNvPr>
          <p:cNvSpPr>
            <a:spLocks noGrp="1"/>
          </p:cNvSpPr>
          <p:nvPr>
            <p:ph type="subTitle" idx="1"/>
          </p:nvPr>
        </p:nvSpPr>
        <p:spPr>
          <a:xfrm>
            <a:off x="2814988" y="2363354"/>
            <a:ext cx="6831673" cy="550407"/>
          </a:xfrm>
        </p:spPr>
        <p:txBody>
          <a:bodyPr>
            <a:normAutofit lnSpcReduction="10000"/>
          </a:bodyPr>
          <a:lstStyle/>
          <a:p>
            <a:pPr>
              <a:spcAft>
                <a:spcPts val="600"/>
              </a:spcAft>
            </a:pPr>
            <a:r>
              <a:rPr lang="en-US" dirty="0"/>
              <a:t>Presented by:</a:t>
            </a:r>
          </a:p>
          <a:p>
            <a:pPr>
              <a:spcAft>
                <a:spcPts val="600"/>
              </a:spcAft>
            </a:pPr>
            <a:endParaRPr lang="en-US" dirty="0"/>
          </a:p>
        </p:txBody>
      </p:sp>
      <p:pic>
        <p:nvPicPr>
          <p:cNvPr id="7" name="Picture 6" descr="Logo&#10;&#10;Description automatically generated">
            <a:extLst>
              <a:ext uri="{FF2B5EF4-FFF2-40B4-BE49-F238E27FC236}">
                <a16:creationId xmlns:a16="http://schemas.microsoft.com/office/drawing/2014/main" id="{36E30F45-004A-474E-9B86-91CBFFB46830}"/>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4483005" y="2826423"/>
            <a:ext cx="3381474" cy="1496719"/>
          </a:xfrm>
          <a:prstGeom prst="rect">
            <a:avLst/>
          </a:prstGeom>
        </p:spPr>
      </p:pic>
    </p:spTree>
    <p:extLst>
      <p:ext uri="{BB962C8B-B14F-4D97-AF65-F5344CB8AC3E}">
        <p14:creationId xmlns:p14="http://schemas.microsoft.com/office/powerpoint/2010/main" val="154658038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7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3C3C3-BA0E-4E25-B2C0-758001C5ADBA}"/>
              </a:ext>
            </a:extLst>
          </p:cNvPr>
          <p:cNvSpPr>
            <a:spLocks noGrp="1"/>
          </p:cNvSpPr>
          <p:nvPr>
            <p:ph type="title"/>
          </p:nvPr>
        </p:nvSpPr>
        <p:spPr/>
        <p:txBody>
          <a:bodyPr/>
          <a:lstStyle/>
          <a:p>
            <a:r>
              <a:rPr lang="en-US" dirty="0"/>
              <a:t>Starting a loan with FSB</a:t>
            </a:r>
          </a:p>
        </p:txBody>
      </p:sp>
      <p:sp>
        <p:nvSpPr>
          <p:cNvPr id="3" name="Content Placeholder 2">
            <a:extLst>
              <a:ext uri="{FF2B5EF4-FFF2-40B4-BE49-F238E27FC236}">
                <a16:creationId xmlns:a16="http://schemas.microsoft.com/office/drawing/2014/main" id="{226E94EB-105F-49E2-8874-BB89D4EC664D}"/>
              </a:ext>
            </a:extLst>
          </p:cNvPr>
          <p:cNvSpPr>
            <a:spLocks noGrp="1"/>
          </p:cNvSpPr>
          <p:nvPr>
            <p:ph idx="1"/>
          </p:nvPr>
        </p:nvSpPr>
        <p:spPr>
          <a:xfrm>
            <a:off x="5763237" y="256058"/>
            <a:ext cx="6132352" cy="6429967"/>
          </a:xfrm>
        </p:spPr>
        <p:txBody>
          <a:bodyPr>
            <a:normAutofit/>
          </a:bodyPr>
          <a:lstStyle/>
          <a:p>
            <a:pPr>
              <a:buFont typeface="Wingdings" panose="05000000000000000000" pitchFamily="2" charset="2"/>
              <a:buChar char="ü"/>
            </a:pPr>
            <a:r>
              <a:rPr lang="en-US" sz="1200" b="1" dirty="0"/>
              <a:t>Initial Loan Set Up Steps:</a:t>
            </a:r>
          </a:p>
          <a:p>
            <a:pPr marL="63500" marR="0">
              <a:spcBef>
                <a:spcPts val="790"/>
              </a:spcBef>
              <a:spcAft>
                <a:spcPts val="0"/>
              </a:spcAft>
            </a:pPr>
            <a:r>
              <a:rPr lang="en-US" sz="1200" b="1" kern="0" dirty="0">
                <a:effectLst/>
                <a:latin typeface="Times New Roman" panose="02020603050405020304" pitchFamily="18" charset="0"/>
                <a:ea typeface="Times New Roman" panose="02020603050405020304" pitchFamily="18" charset="0"/>
              </a:rPr>
              <a:t>Step</a:t>
            </a:r>
            <a:r>
              <a:rPr lang="en-US" sz="1200" b="1" kern="0" spc="-15" dirty="0">
                <a:effectLst/>
                <a:latin typeface="Times New Roman" panose="02020603050405020304" pitchFamily="18" charset="0"/>
                <a:ea typeface="Times New Roman" panose="02020603050405020304" pitchFamily="18" charset="0"/>
              </a:rPr>
              <a:t> </a:t>
            </a:r>
            <a:r>
              <a:rPr lang="en-US" sz="1200" b="1" kern="0" dirty="0">
                <a:effectLst/>
                <a:latin typeface="Times New Roman" panose="02020603050405020304" pitchFamily="18" charset="0"/>
                <a:ea typeface="Times New Roman" panose="02020603050405020304" pitchFamily="18" charset="0"/>
              </a:rPr>
              <a:t>1</a:t>
            </a:r>
            <a:r>
              <a:rPr lang="en-US" sz="1200" b="1" kern="0" spc="-15" dirty="0">
                <a:effectLst/>
                <a:latin typeface="Times New Roman" panose="02020603050405020304" pitchFamily="18" charset="0"/>
                <a:ea typeface="Times New Roman" panose="02020603050405020304" pitchFamily="18" charset="0"/>
              </a:rPr>
              <a:t> </a:t>
            </a:r>
            <a:r>
              <a:rPr lang="en-US" sz="1200" b="1" kern="0" dirty="0">
                <a:effectLst/>
                <a:latin typeface="Times New Roman" panose="02020603050405020304" pitchFamily="18" charset="0"/>
                <a:ea typeface="Times New Roman" panose="02020603050405020304" pitchFamily="18" charset="0"/>
              </a:rPr>
              <a:t>–</a:t>
            </a:r>
            <a:r>
              <a:rPr lang="en-US" sz="1200" b="1" kern="0" spc="-15" dirty="0">
                <a:effectLst/>
                <a:latin typeface="Times New Roman" panose="02020603050405020304" pitchFamily="18" charset="0"/>
                <a:ea typeface="Times New Roman" panose="02020603050405020304" pitchFamily="18" charset="0"/>
              </a:rPr>
              <a:t> </a:t>
            </a:r>
            <a:r>
              <a:rPr lang="en-US" sz="1200" b="1" kern="0" dirty="0">
                <a:effectLst/>
                <a:latin typeface="Times New Roman" panose="02020603050405020304" pitchFamily="18" charset="0"/>
                <a:ea typeface="Times New Roman" panose="02020603050405020304" pitchFamily="18" charset="0"/>
              </a:rPr>
              <a:t>Start</a:t>
            </a:r>
            <a:r>
              <a:rPr lang="en-US" sz="1200" b="1" kern="0" spc="-20" dirty="0">
                <a:effectLst/>
                <a:latin typeface="Times New Roman" panose="02020603050405020304" pitchFamily="18" charset="0"/>
                <a:ea typeface="Times New Roman" panose="02020603050405020304" pitchFamily="18" charset="0"/>
              </a:rPr>
              <a:t> </a:t>
            </a:r>
            <a:r>
              <a:rPr lang="en-US" sz="1200" b="1" kern="0" dirty="0">
                <a:effectLst/>
                <a:latin typeface="Times New Roman" panose="02020603050405020304" pitchFamily="18" charset="0"/>
                <a:ea typeface="Times New Roman" panose="02020603050405020304" pitchFamily="18" charset="0"/>
              </a:rPr>
              <a:t>a</a:t>
            </a:r>
            <a:r>
              <a:rPr lang="en-US" sz="1200" b="1" kern="0" spc="-20" dirty="0">
                <a:effectLst/>
                <a:latin typeface="Times New Roman" panose="02020603050405020304" pitchFamily="18" charset="0"/>
                <a:ea typeface="Times New Roman" panose="02020603050405020304" pitchFamily="18" charset="0"/>
              </a:rPr>
              <a:t> file (Continued)</a:t>
            </a:r>
            <a:endParaRPr lang="en-US" sz="1200" dirty="0">
              <a:effectLst/>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r>
              <a:rPr lang="en-US" sz="1200" dirty="0">
                <a:latin typeface="Times New Roman" panose="02020603050405020304" pitchFamily="18" charset="0"/>
                <a:ea typeface="Times New Roman" panose="02020603050405020304" pitchFamily="18" charset="0"/>
              </a:rPr>
              <a:t>5</a:t>
            </a:r>
            <a:r>
              <a:rPr lang="en-US" sz="1200" dirty="0">
                <a:effectLst/>
                <a:latin typeface="Times New Roman" panose="02020603050405020304" pitchFamily="18" charset="0"/>
                <a:ea typeface="Times New Roman" panose="02020603050405020304" pitchFamily="18" charset="0"/>
              </a:rPr>
              <a:t>) On the Left hand of each loan file within </a:t>
            </a:r>
            <a:r>
              <a:rPr lang="en-US" sz="1200" dirty="0" err="1">
                <a:effectLst/>
                <a:latin typeface="Times New Roman" panose="02020603050405020304" pitchFamily="18" charset="0"/>
                <a:ea typeface="Times New Roman" panose="02020603050405020304" pitchFamily="18" charset="0"/>
              </a:rPr>
              <a:t>MortgageBot</a:t>
            </a:r>
            <a:r>
              <a:rPr lang="en-US" sz="1200" dirty="0">
                <a:effectLst/>
                <a:latin typeface="Times New Roman" panose="02020603050405020304" pitchFamily="18" charset="0"/>
                <a:ea typeface="Times New Roman" panose="02020603050405020304" pitchFamily="18" charset="0"/>
              </a:rPr>
              <a:t> </a:t>
            </a:r>
            <a:r>
              <a:rPr lang="en-US" sz="1200" dirty="0">
                <a:latin typeface="Times New Roman" panose="02020603050405020304" pitchFamily="18" charset="0"/>
                <a:ea typeface="Times New Roman" panose="02020603050405020304" pitchFamily="18" charset="0"/>
              </a:rPr>
              <a:t>are </a:t>
            </a:r>
            <a:r>
              <a:rPr lang="en-US" sz="1200" dirty="0">
                <a:effectLst/>
                <a:latin typeface="Times New Roman" panose="02020603050405020304" pitchFamily="18" charset="0"/>
                <a:ea typeface="Times New Roman" panose="02020603050405020304" pitchFamily="18" charset="0"/>
              </a:rPr>
              <a:t>the “Navigation Screens”. Here is a screen shot below of what this looks like within a loan file:</a:t>
            </a:r>
          </a:p>
          <a:p>
            <a:pPr marL="0" marR="0" lvl="0" indent="0">
              <a:spcBef>
                <a:spcPts val="910"/>
              </a:spcBef>
              <a:spcAft>
                <a:spcPts val="0"/>
              </a:spcAft>
              <a:buSzPts val="1200"/>
              <a:buNone/>
              <a:tabLst>
                <a:tab pos="749935" algn="l"/>
              </a:tabLst>
            </a:pPr>
            <a:endParaRPr lang="en-US" sz="1200" dirty="0">
              <a:effectLst/>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r>
              <a:rPr lang="en-US" sz="1200" dirty="0">
                <a:effectLst/>
                <a:latin typeface="Times New Roman" panose="02020603050405020304" pitchFamily="18" charset="0"/>
                <a:ea typeface="Times New Roman" panose="02020603050405020304" pitchFamily="18" charset="0"/>
              </a:rPr>
              <a:t>     </a:t>
            </a:r>
          </a:p>
          <a:p>
            <a:pPr marL="0" marR="0" lvl="0" indent="0">
              <a:spcBef>
                <a:spcPts val="910"/>
              </a:spcBef>
              <a:spcAft>
                <a:spcPts val="0"/>
              </a:spcAft>
              <a:buSzPts val="1200"/>
              <a:buNone/>
              <a:tabLst>
                <a:tab pos="749935" algn="l"/>
              </a:tabLst>
            </a:pPr>
            <a:endParaRPr lang="en-US" sz="1200" dirty="0">
              <a:effectLst/>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200"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200" dirty="0">
              <a:effectLst/>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200"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r>
              <a:rPr lang="en-US" sz="1200" dirty="0">
                <a:latin typeface="Times New Roman" panose="02020603050405020304" pitchFamily="18" charset="0"/>
                <a:ea typeface="Times New Roman" panose="02020603050405020304" pitchFamily="18" charset="0"/>
              </a:rPr>
              <a:t>6</a:t>
            </a:r>
            <a:r>
              <a:rPr lang="en-US" sz="1200" dirty="0">
                <a:effectLst/>
                <a:latin typeface="Times New Roman" panose="02020603050405020304" pitchFamily="18" charset="0"/>
                <a:ea typeface="Times New Roman" panose="02020603050405020304" pitchFamily="18" charset="0"/>
              </a:rPr>
              <a:t>) Under the “Forms &amp; Docs” Button, please select the “Borrower Summary” Screen. </a:t>
            </a:r>
            <a:r>
              <a:rPr lang="en-US" sz="1200" dirty="0">
                <a:latin typeface="Times New Roman" panose="02020603050405020304" pitchFamily="18" charset="0"/>
                <a:ea typeface="Times New Roman" panose="02020603050405020304" pitchFamily="18" charset="0"/>
              </a:rPr>
              <a:t>It is very important that you fill out this entire screen in </a:t>
            </a:r>
            <a:r>
              <a:rPr lang="en-US" sz="1200" dirty="0" err="1">
                <a:latin typeface="Times New Roman" panose="02020603050405020304" pitchFamily="18" charset="0"/>
                <a:ea typeface="Times New Roman" panose="02020603050405020304" pitchFamily="18" charset="0"/>
              </a:rPr>
              <a:t>MortgageBot</a:t>
            </a:r>
            <a:r>
              <a:rPr lang="en-US" sz="1200" dirty="0">
                <a:latin typeface="Times New Roman" panose="02020603050405020304" pitchFamily="18" charset="0"/>
                <a:ea typeface="Times New Roman" panose="02020603050405020304" pitchFamily="18" charset="0"/>
              </a:rPr>
              <a:t>. This page advises FSB of some critical information that is not located on an URLA.</a:t>
            </a:r>
          </a:p>
          <a:p>
            <a:pPr marL="0" indent="0">
              <a:buNone/>
            </a:pPr>
            <a:endParaRPr lang="en-US" sz="1200" b="1" dirty="0">
              <a:latin typeface="Times New Roman" panose="02020603050405020304" pitchFamily="18" charset="0"/>
              <a:cs typeface="Times New Roman" panose="02020603050405020304" pitchFamily="18" charset="0"/>
            </a:endParaRPr>
          </a:p>
          <a:p>
            <a:pPr marL="0" indent="0">
              <a:buNone/>
            </a:pPr>
            <a:endParaRPr lang="en-US" sz="1200" b="1" dirty="0">
              <a:latin typeface="Times New Roman" panose="02020603050405020304" pitchFamily="18" charset="0"/>
              <a:cs typeface="Times New Roman" panose="02020603050405020304" pitchFamily="18" charset="0"/>
            </a:endParaRPr>
          </a:p>
          <a:p>
            <a:pPr marL="0" indent="0">
              <a:buNone/>
            </a:pPr>
            <a:endParaRPr lang="en-US" sz="1200" b="1" dirty="0">
              <a:latin typeface="Times New Roman" panose="02020603050405020304" pitchFamily="18" charset="0"/>
              <a:cs typeface="Times New Roman" panose="02020603050405020304" pitchFamily="18" charset="0"/>
            </a:endParaRPr>
          </a:p>
          <a:p>
            <a:pPr marL="0" indent="0">
              <a:buNone/>
            </a:pPr>
            <a:endParaRPr lang="en-US" sz="1200" b="1" dirty="0">
              <a:latin typeface="Times New Roman" panose="02020603050405020304" pitchFamily="18" charset="0"/>
              <a:cs typeface="Times New Roman" panose="02020603050405020304" pitchFamily="18" charset="0"/>
            </a:endParaRPr>
          </a:p>
          <a:p>
            <a:pPr>
              <a:buFont typeface="Wingdings" panose="05000000000000000000" pitchFamily="2" charset="2"/>
              <a:buChar char="ü"/>
            </a:pPr>
            <a:endParaRPr lang="en-US" sz="1200" dirty="0"/>
          </a:p>
        </p:txBody>
      </p:sp>
      <p:sp>
        <p:nvSpPr>
          <p:cNvPr id="4" name="Text Placeholder 3">
            <a:extLst>
              <a:ext uri="{FF2B5EF4-FFF2-40B4-BE49-F238E27FC236}">
                <a16:creationId xmlns:a16="http://schemas.microsoft.com/office/drawing/2014/main" id="{94D17AC8-EEFD-4D9F-BF08-BD845C56FEF7}"/>
              </a:ext>
            </a:extLst>
          </p:cNvPr>
          <p:cNvSpPr>
            <a:spLocks noGrp="1"/>
          </p:cNvSpPr>
          <p:nvPr>
            <p:ph type="body" sz="half" idx="2"/>
          </p:nvPr>
        </p:nvSpPr>
        <p:spPr>
          <a:xfrm>
            <a:off x="723900" y="2101334"/>
            <a:ext cx="3855720" cy="4517579"/>
          </a:xfrm>
        </p:spPr>
        <p:txBody>
          <a:bodyPr>
            <a:normAutofit/>
          </a:bodyPr>
          <a:lstStyle/>
          <a:p>
            <a:r>
              <a:rPr lang="en-US" dirty="0"/>
              <a:t>Starting a loan within </a:t>
            </a:r>
            <a:r>
              <a:rPr lang="en-US" dirty="0" err="1"/>
              <a:t>MortgageBot</a:t>
            </a:r>
            <a:r>
              <a:rPr lang="en-US" dirty="0"/>
              <a:t> is very simple. Please see the additional steps on the right in order to complete the first step, Start a file.</a:t>
            </a:r>
          </a:p>
          <a:p>
            <a:endParaRPr lang="en-US" dirty="0"/>
          </a:p>
        </p:txBody>
      </p:sp>
      <p:pic>
        <p:nvPicPr>
          <p:cNvPr id="8" name="Picture 7" descr="Graphical user interface, application&#10;&#10;Description automatically generated">
            <a:extLst>
              <a:ext uri="{FF2B5EF4-FFF2-40B4-BE49-F238E27FC236}">
                <a16:creationId xmlns:a16="http://schemas.microsoft.com/office/drawing/2014/main" id="{85A6F6A8-41E8-1FE2-FD25-7755F5944865}"/>
              </a:ext>
            </a:extLst>
          </p:cNvPr>
          <p:cNvPicPr>
            <a:picLocks noChangeAspect="1"/>
          </p:cNvPicPr>
          <p:nvPr/>
        </p:nvPicPr>
        <p:blipFill>
          <a:blip r:embed="rId2"/>
          <a:stretch>
            <a:fillRect/>
          </a:stretch>
        </p:blipFill>
        <p:spPr>
          <a:xfrm>
            <a:off x="8035166" y="1314628"/>
            <a:ext cx="1086015" cy="1455261"/>
          </a:xfrm>
          <a:prstGeom prst="rect">
            <a:avLst/>
          </a:prstGeom>
        </p:spPr>
      </p:pic>
    </p:spTree>
    <p:extLst>
      <p:ext uri="{BB962C8B-B14F-4D97-AF65-F5344CB8AC3E}">
        <p14:creationId xmlns:p14="http://schemas.microsoft.com/office/powerpoint/2010/main" val="2060823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3C3C3-BA0E-4E25-B2C0-758001C5ADBA}"/>
              </a:ext>
            </a:extLst>
          </p:cNvPr>
          <p:cNvSpPr>
            <a:spLocks noGrp="1"/>
          </p:cNvSpPr>
          <p:nvPr>
            <p:ph type="title"/>
          </p:nvPr>
        </p:nvSpPr>
        <p:spPr/>
        <p:txBody>
          <a:bodyPr/>
          <a:lstStyle/>
          <a:p>
            <a:r>
              <a:rPr lang="en-US" dirty="0"/>
              <a:t>Starting a loan with FSB</a:t>
            </a:r>
          </a:p>
        </p:txBody>
      </p:sp>
      <p:sp>
        <p:nvSpPr>
          <p:cNvPr id="3" name="Content Placeholder 2">
            <a:extLst>
              <a:ext uri="{FF2B5EF4-FFF2-40B4-BE49-F238E27FC236}">
                <a16:creationId xmlns:a16="http://schemas.microsoft.com/office/drawing/2014/main" id="{226E94EB-105F-49E2-8874-BB89D4EC664D}"/>
              </a:ext>
            </a:extLst>
          </p:cNvPr>
          <p:cNvSpPr>
            <a:spLocks noGrp="1"/>
          </p:cNvSpPr>
          <p:nvPr>
            <p:ph idx="1"/>
          </p:nvPr>
        </p:nvSpPr>
        <p:spPr>
          <a:xfrm>
            <a:off x="5763237" y="256058"/>
            <a:ext cx="6132352" cy="6429967"/>
          </a:xfrm>
        </p:spPr>
        <p:txBody>
          <a:bodyPr>
            <a:normAutofit lnSpcReduction="10000"/>
          </a:bodyPr>
          <a:lstStyle/>
          <a:p>
            <a:pPr>
              <a:buFont typeface="Wingdings" panose="05000000000000000000" pitchFamily="2" charset="2"/>
              <a:buChar char="ü"/>
            </a:pPr>
            <a:r>
              <a:rPr lang="en-US" sz="1200" b="1" dirty="0"/>
              <a:t>Initial Loan Set Up Steps:</a:t>
            </a:r>
          </a:p>
          <a:p>
            <a:pPr marL="63500" marR="0">
              <a:spcBef>
                <a:spcPts val="790"/>
              </a:spcBef>
              <a:spcAft>
                <a:spcPts val="0"/>
              </a:spcAft>
            </a:pPr>
            <a:r>
              <a:rPr lang="en-US" sz="1200" b="1" kern="0" dirty="0">
                <a:effectLst/>
                <a:latin typeface="Times New Roman" panose="02020603050405020304" pitchFamily="18" charset="0"/>
                <a:ea typeface="Times New Roman" panose="02020603050405020304" pitchFamily="18" charset="0"/>
              </a:rPr>
              <a:t>Step</a:t>
            </a:r>
            <a:r>
              <a:rPr lang="en-US" sz="1200" b="1" kern="0" spc="-15" dirty="0">
                <a:effectLst/>
                <a:latin typeface="Times New Roman" panose="02020603050405020304" pitchFamily="18" charset="0"/>
                <a:ea typeface="Times New Roman" panose="02020603050405020304" pitchFamily="18" charset="0"/>
              </a:rPr>
              <a:t> </a:t>
            </a:r>
            <a:r>
              <a:rPr lang="en-US" sz="1200" b="1" kern="0" spc="-15" dirty="0">
                <a:latin typeface="Times New Roman" panose="02020603050405020304" pitchFamily="18" charset="0"/>
                <a:ea typeface="Times New Roman" panose="02020603050405020304" pitchFamily="18" charset="0"/>
              </a:rPr>
              <a:t>2</a:t>
            </a:r>
            <a:r>
              <a:rPr lang="en-US" sz="1200" b="1" kern="0" spc="-15" dirty="0">
                <a:effectLst/>
                <a:latin typeface="Times New Roman" panose="02020603050405020304" pitchFamily="18" charset="0"/>
                <a:ea typeface="Times New Roman" panose="02020603050405020304" pitchFamily="18" charset="0"/>
              </a:rPr>
              <a:t> </a:t>
            </a:r>
            <a:r>
              <a:rPr lang="en-US" sz="1200" b="1" kern="0" dirty="0">
                <a:effectLst/>
                <a:latin typeface="Times New Roman" panose="02020603050405020304" pitchFamily="18" charset="0"/>
                <a:ea typeface="Times New Roman" panose="02020603050405020304" pitchFamily="18" charset="0"/>
              </a:rPr>
              <a:t>–</a:t>
            </a:r>
            <a:r>
              <a:rPr lang="en-US" sz="1200" b="1" kern="0" spc="-15" dirty="0">
                <a:effectLst/>
                <a:latin typeface="Times New Roman" panose="02020603050405020304" pitchFamily="18" charset="0"/>
                <a:ea typeface="Times New Roman" panose="02020603050405020304" pitchFamily="18" charset="0"/>
              </a:rPr>
              <a:t> </a:t>
            </a:r>
            <a:r>
              <a:rPr lang="en-US" sz="1200" b="1" kern="0" spc="-15" dirty="0">
                <a:latin typeface="Times New Roman" panose="02020603050405020304" pitchFamily="18" charset="0"/>
                <a:ea typeface="Times New Roman" panose="02020603050405020304" pitchFamily="18" charset="0"/>
              </a:rPr>
              <a:t>Register each loan</a:t>
            </a:r>
            <a:endParaRPr lang="en-US" sz="1200" dirty="0">
              <a:effectLst/>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r>
              <a:rPr lang="en-US" sz="1200" dirty="0">
                <a:effectLst/>
                <a:latin typeface="Times New Roman" panose="02020603050405020304" pitchFamily="18" charset="0"/>
                <a:ea typeface="Times New Roman" panose="02020603050405020304" pitchFamily="18" charset="0"/>
              </a:rPr>
              <a:t>1) </a:t>
            </a:r>
            <a:r>
              <a:rPr lang="en-US" sz="1200" dirty="0">
                <a:latin typeface="Times New Roman" panose="02020603050405020304" pitchFamily="18" charset="0"/>
                <a:ea typeface="Times New Roman" panose="02020603050405020304" pitchFamily="18" charset="0"/>
              </a:rPr>
              <a:t>It is important for FSB to know when you start a new loan within our LOS. This will allow either your Account Executive, or our Mortgage Support Team to help you further.</a:t>
            </a:r>
            <a:endParaRPr lang="en-US" sz="1200" dirty="0">
              <a:effectLst/>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1200" dirty="0">
                <a:effectLst/>
                <a:latin typeface="Times New Roman" panose="02020603050405020304" pitchFamily="18" charset="0"/>
                <a:ea typeface="Times New Roman" panose="02020603050405020304" pitchFamily="18" charset="0"/>
              </a:rPr>
              <a:t>2) Under Forms &amp; Docs about midway down will be Register Loan. </a:t>
            </a:r>
            <a:r>
              <a:rPr lang="en-US" sz="1200" dirty="0">
                <a:latin typeface="Times New Roman" panose="02020603050405020304" pitchFamily="18" charset="0"/>
                <a:ea typeface="Times New Roman" panose="02020603050405020304" pitchFamily="18" charset="0"/>
              </a:rPr>
              <a:t>Once</a:t>
            </a:r>
            <a:r>
              <a:rPr lang="en-US" sz="1200" dirty="0">
                <a:effectLst/>
                <a:latin typeface="Times New Roman" panose="02020603050405020304" pitchFamily="18" charset="0"/>
                <a:ea typeface="Times New Roman" panose="02020603050405020304" pitchFamily="18" charset="0"/>
              </a:rPr>
              <a:t> the screen comes up, double check all the data to make sure of accuracy.</a:t>
            </a:r>
            <a:r>
              <a:rPr lang="en-US" sz="1200" spc="20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Pay</a:t>
            </a:r>
            <a:r>
              <a:rPr lang="en-US" sz="1200" spc="-1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special</a:t>
            </a:r>
            <a:r>
              <a:rPr lang="en-US" sz="1200" spc="-1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attention</a:t>
            </a:r>
            <a:r>
              <a:rPr lang="en-US" sz="1200" spc="-15" dirty="0">
                <a:effectLst/>
                <a:latin typeface="Times New Roman" panose="02020603050405020304" pitchFamily="18" charset="0"/>
                <a:ea typeface="Times New Roman" panose="02020603050405020304" pitchFamily="18" charset="0"/>
              </a:rPr>
              <a:t> </a:t>
            </a:r>
            <a:r>
              <a:rPr lang="en-US" sz="1200" spc="-15" dirty="0">
                <a:latin typeface="Times New Roman" panose="02020603050405020304" pitchFamily="18" charset="0"/>
                <a:ea typeface="Times New Roman" panose="02020603050405020304" pitchFamily="18" charset="0"/>
              </a:rPr>
              <a:t>to:</a:t>
            </a:r>
          </a:p>
          <a:p>
            <a:pPr>
              <a:spcBef>
                <a:spcPts val="910"/>
              </a:spcBef>
              <a:spcAft>
                <a:spcPts val="0"/>
              </a:spcAft>
              <a:buSzPts val="1200"/>
              <a:tabLst>
                <a:tab pos="749935" algn="l"/>
              </a:tabLst>
            </a:pPr>
            <a:r>
              <a:rPr lang="en-US" sz="1200" dirty="0">
                <a:effectLst/>
                <a:latin typeface="Times New Roman" panose="02020603050405020304" pitchFamily="18" charset="0"/>
                <a:ea typeface="Times New Roman" panose="02020603050405020304" pitchFamily="18" charset="0"/>
              </a:rPr>
              <a:t>Property</a:t>
            </a:r>
            <a:r>
              <a:rPr lang="en-US" sz="1200" spc="-1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Type</a:t>
            </a:r>
            <a:endParaRPr lang="en-US" sz="1200" spc="-15" dirty="0">
              <a:latin typeface="Times New Roman" panose="02020603050405020304" pitchFamily="18" charset="0"/>
              <a:ea typeface="Times New Roman" panose="02020603050405020304" pitchFamily="18" charset="0"/>
            </a:endParaRPr>
          </a:p>
          <a:p>
            <a:pPr>
              <a:spcBef>
                <a:spcPts val="910"/>
              </a:spcBef>
              <a:spcAft>
                <a:spcPts val="0"/>
              </a:spcAft>
              <a:buSzPts val="1200"/>
              <a:tabLst>
                <a:tab pos="749935" algn="l"/>
              </a:tabLst>
            </a:pPr>
            <a:r>
              <a:rPr lang="en-US" sz="1200" dirty="0">
                <a:effectLst/>
                <a:latin typeface="Times New Roman" panose="02020603050405020304" pitchFamily="18" charset="0"/>
                <a:ea typeface="Times New Roman" panose="02020603050405020304" pitchFamily="18" charset="0"/>
              </a:rPr>
              <a:t>Occupancy</a:t>
            </a:r>
            <a:r>
              <a:rPr lang="en-US" sz="1200" spc="-15" dirty="0">
                <a:effectLst/>
                <a:latin typeface="Times New Roman" panose="02020603050405020304" pitchFamily="18" charset="0"/>
                <a:ea typeface="Times New Roman" panose="02020603050405020304" pitchFamily="18" charset="0"/>
              </a:rPr>
              <a:t> </a:t>
            </a:r>
            <a:r>
              <a:rPr lang="en-US" sz="1200" spc="-15" dirty="0">
                <a:latin typeface="Times New Roman" panose="02020603050405020304" pitchFamily="18" charset="0"/>
                <a:ea typeface="Times New Roman" panose="02020603050405020304" pitchFamily="18" charset="0"/>
              </a:rPr>
              <a:t>Type</a:t>
            </a:r>
          </a:p>
          <a:p>
            <a:pPr>
              <a:spcBef>
                <a:spcPts val="910"/>
              </a:spcBef>
              <a:spcAft>
                <a:spcPts val="0"/>
              </a:spcAft>
              <a:buSzPts val="1200"/>
              <a:tabLst>
                <a:tab pos="749935" algn="l"/>
              </a:tabLst>
            </a:pPr>
            <a:r>
              <a:rPr lang="en-US" sz="1200" spc="-15" dirty="0">
                <a:effectLst/>
                <a:latin typeface="Times New Roman" panose="02020603050405020304" pitchFamily="18" charset="0"/>
                <a:ea typeface="Times New Roman" panose="02020603050405020304" pitchFamily="18" charset="0"/>
              </a:rPr>
              <a:t>Make sure to enter the fico scores for each borrower</a:t>
            </a:r>
            <a:endParaRPr lang="en-US" sz="1100" spc="-5" dirty="0">
              <a:effectLst/>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r>
              <a:rPr lang="en-US" sz="1100" spc="-5" dirty="0">
                <a:latin typeface="Times New Roman" panose="02020603050405020304" pitchFamily="18" charset="0"/>
                <a:ea typeface="Times New Roman" panose="02020603050405020304" pitchFamily="18" charset="0"/>
              </a:rPr>
              <a:t>3) Here is a screen shot to assist you find our registration screen:</a:t>
            </a: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r>
              <a:rPr lang="en-US" sz="1100" b="1" spc="-5" dirty="0">
                <a:latin typeface="Times New Roman" panose="02020603050405020304" pitchFamily="18" charset="0"/>
                <a:ea typeface="Times New Roman" panose="02020603050405020304" pitchFamily="18" charset="0"/>
              </a:rPr>
              <a:t>PLEASE NOTE –Any loan that has not been registered within 90 days will be automatically deleted within our system!</a:t>
            </a: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effectLst/>
              <a:latin typeface="Times New Roman" panose="02020603050405020304" pitchFamily="18" charset="0"/>
              <a:ea typeface="Times New Roman" panose="02020603050405020304" pitchFamily="18" charset="0"/>
            </a:endParaRPr>
          </a:p>
          <a:p>
            <a:pPr>
              <a:buFont typeface="Wingdings" panose="05000000000000000000" pitchFamily="2" charset="2"/>
              <a:buChar char="ü"/>
            </a:pPr>
            <a:endParaRPr lang="en-US" sz="1200" b="1" dirty="0"/>
          </a:p>
          <a:p>
            <a:pPr>
              <a:buFont typeface="Wingdings" panose="05000000000000000000" pitchFamily="2" charset="2"/>
              <a:buChar char="ü"/>
            </a:pPr>
            <a:endParaRPr lang="en-US" sz="1200" dirty="0"/>
          </a:p>
          <a:p>
            <a:pPr>
              <a:buFont typeface="Wingdings" panose="05000000000000000000" pitchFamily="2" charset="2"/>
              <a:buChar char="ü"/>
            </a:pPr>
            <a:endParaRPr lang="en-US" sz="1200" dirty="0"/>
          </a:p>
        </p:txBody>
      </p:sp>
      <p:sp>
        <p:nvSpPr>
          <p:cNvPr id="4" name="Text Placeholder 3">
            <a:extLst>
              <a:ext uri="{FF2B5EF4-FFF2-40B4-BE49-F238E27FC236}">
                <a16:creationId xmlns:a16="http://schemas.microsoft.com/office/drawing/2014/main" id="{94D17AC8-EEFD-4D9F-BF08-BD845C56FEF7}"/>
              </a:ext>
            </a:extLst>
          </p:cNvPr>
          <p:cNvSpPr>
            <a:spLocks noGrp="1"/>
          </p:cNvSpPr>
          <p:nvPr>
            <p:ph type="body" sz="half" idx="2"/>
          </p:nvPr>
        </p:nvSpPr>
        <p:spPr>
          <a:xfrm>
            <a:off x="723900" y="2101334"/>
            <a:ext cx="3855720" cy="4517579"/>
          </a:xfrm>
        </p:spPr>
        <p:txBody>
          <a:bodyPr>
            <a:normAutofit/>
          </a:bodyPr>
          <a:lstStyle/>
          <a:p>
            <a:r>
              <a:rPr lang="en-US" dirty="0"/>
              <a:t>Starting a loan within </a:t>
            </a:r>
            <a:r>
              <a:rPr lang="en-US" dirty="0" err="1"/>
              <a:t>MortgageBot</a:t>
            </a:r>
            <a:r>
              <a:rPr lang="en-US" dirty="0"/>
              <a:t> is very simple. Please see the steps on the right for the second step, registering your loan. When you register each loan, it advises FSB that you have started your new loan automatically.</a:t>
            </a:r>
          </a:p>
          <a:p>
            <a:endParaRPr lang="en-US" dirty="0"/>
          </a:p>
        </p:txBody>
      </p:sp>
      <p:pic>
        <p:nvPicPr>
          <p:cNvPr id="7" name="Picture 6" descr="Graphical user interface, application&#10;&#10;Description automatically generated">
            <a:extLst>
              <a:ext uri="{FF2B5EF4-FFF2-40B4-BE49-F238E27FC236}">
                <a16:creationId xmlns:a16="http://schemas.microsoft.com/office/drawing/2014/main" id="{EC5F5EAF-51D4-6028-AA28-EB0CB59A57AE}"/>
              </a:ext>
            </a:extLst>
          </p:cNvPr>
          <p:cNvPicPr>
            <a:picLocks noChangeAspect="1"/>
          </p:cNvPicPr>
          <p:nvPr/>
        </p:nvPicPr>
        <p:blipFill>
          <a:blip r:embed="rId2"/>
          <a:stretch>
            <a:fillRect/>
          </a:stretch>
        </p:blipFill>
        <p:spPr>
          <a:xfrm>
            <a:off x="5863904" y="2843684"/>
            <a:ext cx="1922814" cy="2939384"/>
          </a:xfrm>
          <a:prstGeom prst="rect">
            <a:avLst/>
          </a:prstGeom>
        </p:spPr>
      </p:pic>
    </p:spTree>
    <p:extLst>
      <p:ext uri="{BB962C8B-B14F-4D97-AF65-F5344CB8AC3E}">
        <p14:creationId xmlns:p14="http://schemas.microsoft.com/office/powerpoint/2010/main" val="753104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3C3C3-BA0E-4E25-B2C0-758001C5ADBA}"/>
              </a:ext>
            </a:extLst>
          </p:cNvPr>
          <p:cNvSpPr>
            <a:spLocks noGrp="1"/>
          </p:cNvSpPr>
          <p:nvPr>
            <p:ph type="title"/>
          </p:nvPr>
        </p:nvSpPr>
        <p:spPr/>
        <p:txBody>
          <a:bodyPr/>
          <a:lstStyle/>
          <a:p>
            <a:r>
              <a:rPr lang="en-US" dirty="0"/>
              <a:t>Starting a loan with FSB</a:t>
            </a:r>
          </a:p>
        </p:txBody>
      </p:sp>
      <p:sp>
        <p:nvSpPr>
          <p:cNvPr id="3" name="Content Placeholder 2">
            <a:extLst>
              <a:ext uri="{FF2B5EF4-FFF2-40B4-BE49-F238E27FC236}">
                <a16:creationId xmlns:a16="http://schemas.microsoft.com/office/drawing/2014/main" id="{226E94EB-105F-49E2-8874-BB89D4EC664D}"/>
              </a:ext>
            </a:extLst>
          </p:cNvPr>
          <p:cNvSpPr>
            <a:spLocks noGrp="1"/>
          </p:cNvSpPr>
          <p:nvPr>
            <p:ph idx="1"/>
          </p:nvPr>
        </p:nvSpPr>
        <p:spPr>
          <a:xfrm>
            <a:off x="5763237" y="256058"/>
            <a:ext cx="6132352" cy="6429967"/>
          </a:xfrm>
        </p:spPr>
        <p:txBody>
          <a:bodyPr>
            <a:normAutofit/>
          </a:bodyPr>
          <a:lstStyle/>
          <a:p>
            <a:pPr>
              <a:buFont typeface="Wingdings" panose="05000000000000000000" pitchFamily="2" charset="2"/>
              <a:buChar char="ü"/>
            </a:pPr>
            <a:r>
              <a:rPr lang="en-US" sz="1200" b="1" dirty="0"/>
              <a:t>Initial Loan Set Up Steps:</a:t>
            </a:r>
          </a:p>
          <a:p>
            <a:pPr marL="63500" marR="0">
              <a:spcBef>
                <a:spcPts val="790"/>
              </a:spcBef>
              <a:spcAft>
                <a:spcPts val="0"/>
              </a:spcAft>
            </a:pPr>
            <a:r>
              <a:rPr lang="en-US" sz="1400" b="1" kern="0" dirty="0">
                <a:effectLst/>
                <a:latin typeface="Times New Roman" panose="02020603050405020304" pitchFamily="18" charset="0"/>
                <a:ea typeface="Times New Roman" panose="02020603050405020304" pitchFamily="18" charset="0"/>
              </a:rPr>
              <a:t>Step</a:t>
            </a:r>
            <a:r>
              <a:rPr lang="en-US" sz="1400" b="1" kern="0" spc="-15" dirty="0">
                <a:effectLst/>
                <a:latin typeface="Times New Roman" panose="02020603050405020304" pitchFamily="18" charset="0"/>
                <a:ea typeface="Times New Roman" panose="02020603050405020304" pitchFamily="18" charset="0"/>
              </a:rPr>
              <a:t> 3 </a:t>
            </a:r>
            <a:r>
              <a:rPr lang="en-US" sz="1400" b="1" kern="0" dirty="0">
                <a:effectLst/>
                <a:latin typeface="Times New Roman" panose="02020603050405020304" pitchFamily="18" charset="0"/>
                <a:ea typeface="Times New Roman" panose="02020603050405020304" pitchFamily="18" charset="0"/>
              </a:rPr>
              <a:t>–</a:t>
            </a:r>
            <a:r>
              <a:rPr lang="en-US" sz="1400" b="1" kern="0" spc="-15" dirty="0">
                <a:effectLst/>
                <a:latin typeface="Times New Roman" panose="02020603050405020304" pitchFamily="18" charset="0"/>
                <a:ea typeface="Times New Roman" panose="02020603050405020304" pitchFamily="18" charset="0"/>
              </a:rPr>
              <a:t> How to scenar</a:t>
            </a:r>
            <a:r>
              <a:rPr lang="en-US" sz="1400" b="1" kern="0" spc="-15" dirty="0">
                <a:latin typeface="Times New Roman" panose="02020603050405020304" pitchFamily="18" charset="0"/>
                <a:ea typeface="Times New Roman" panose="02020603050405020304" pitchFamily="18" charset="0"/>
              </a:rPr>
              <a:t>io price your loan or lock a new loan</a:t>
            </a:r>
            <a:endParaRPr lang="en-US" sz="1400" dirty="0">
              <a:effectLst/>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1500" dirty="0">
                <a:effectLst/>
                <a:latin typeface="Times New Roman" panose="02020603050405020304" pitchFamily="18" charset="0"/>
                <a:ea typeface="Times New Roman" panose="02020603050405020304" pitchFamily="18" charset="0"/>
              </a:rPr>
              <a:t>1) Now it is time to introduce you to our web-site to help you further with critical processes you can perform when working with FSB. Our web-site address is </a:t>
            </a:r>
            <a:r>
              <a:rPr lang="en-US" sz="1500" dirty="0">
                <a:effectLst/>
                <a:latin typeface="Times New Roman" panose="02020603050405020304" pitchFamily="18" charset="0"/>
                <a:ea typeface="Times New Roman" panose="02020603050405020304" pitchFamily="18" charset="0"/>
                <a:hlinkClick r:id="rId2"/>
              </a:rPr>
              <a:t>www.fsbtpo.com</a:t>
            </a:r>
            <a:r>
              <a:rPr lang="en-US" sz="1500" dirty="0">
                <a:latin typeface="Times New Roman" panose="02020603050405020304" pitchFamily="18" charset="0"/>
                <a:ea typeface="Times New Roman" panose="02020603050405020304" pitchFamily="18" charset="0"/>
              </a:rPr>
              <a:t> . The main web-site page does not require a password to login.</a:t>
            </a:r>
            <a:endParaRPr lang="en-US" sz="1500" dirty="0">
              <a:effectLst/>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1500" dirty="0">
                <a:latin typeface="Times New Roman" panose="02020603050405020304" pitchFamily="18" charset="0"/>
                <a:ea typeface="Times New Roman" panose="02020603050405020304" pitchFamily="18" charset="0"/>
              </a:rPr>
              <a:t>2) We have a helpful tutorial to teach you how to scenario price or lock each loan. On the site, please follow this path:</a:t>
            </a:r>
          </a:p>
          <a:p>
            <a:pPr marL="228600" indent="-228600">
              <a:spcBef>
                <a:spcPts val="910"/>
              </a:spcBef>
              <a:spcAft>
                <a:spcPts val="0"/>
              </a:spcAft>
              <a:buSzPts val="1200"/>
              <a:buAutoNum type="alphaUcParenR"/>
              <a:tabLst>
                <a:tab pos="749935" algn="l"/>
              </a:tabLst>
            </a:pPr>
            <a:r>
              <a:rPr lang="en-US" sz="1500" dirty="0" err="1">
                <a:latin typeface="Times New Roman" panose="02020603050405020304" pitchFamily="18" charset="0"/>
                <a:ea typeface="Times New Roman" panose="02020603050405020304" pitchFamily="18" charset="0"/>
              </a:rPr>
              <a:t>Goto</a:t>
            </a:r>
            <a:r>
              <a:rPr lang="en-US" sz="1500" dirty="0">
                <a:latin typeface="Times New Roman" panose="02020603050405020304" pitchFamily="18" charset="0"/>
                <a:ea typeface="Times New Roman" panose="02020603050405020304" pitchFamily="18" charset="0"/>
              </a:rPr>
              <a:t> Mortgage Support Resources</a:t>
            </a:r>
          </a:p>
          <a:p>
            <a:pPr marL="228600" indent="-228600">
              <a:spcBef>
                <a:spcPts val="910"/>
              </a:spcBef>
              <a:spcAft>
                <a:spcPts val="0"/>
              </a:spcAft>
              <a:buSzPts val="1200"/>
              <a:buAutoNum type="alphaUcParenR"/>
              <a:tabLst>
                <a:tab pos="749935" algn="l"/>
              </a:tabLst>
            </a:pPr>
            <a:r>
              <a:rPr lang="en-US" sz="1500" dirty="0" err="1">
                <a:latin typeface="Times New Roman" panose="02020603050405020304" pitchFamily="18" charset="0"/>
                <a:ea typeface="Times New Roman" panose="02020603050405020304" pitchFamily="18" charset="0"/>
              </a:rPr>
              <a:t>Goto</a:t>
            </a:r>
            <a:r>
              <a:rPr lang="en-US" sz="1500" dirty="0">
                <a:latin typeface="Times New Roman" panose="02020603050405020304" pitchFamily="18" charset="0"/>
                <a:ea typeface="Times New Roman" panose="02020603050405020304" pitchFamily="18" charset="0"/>
              </a:rPr>
              <a:t> Document Library</a:t>
            </a:r>
          </a:p>
          <a:p>
            <a:pPr marL="228600" indent="-228600">
              <a:spcBef>
                <a:spcPts val="910"/>
              </a:spcBef>
              <a:spcAft>
                <a:spcPts val="0"/>
              </a:spcAft>
              <a:buSzPts val="1200"/>
              <a:buAutoNum type="alphaUcParenR"/>
              <a:tabLst>
                <a:tab pos="749935" algn="l"/>
              </a:tabLst>
            </a:pPr>
            <a:r>
              <a:rPr lang="en-US" sz="1500" dirty="0">
                <a:latin typeface="Times New Roman" panose="02020603050405020304" pitchFamily="18" charset="0"/>
                <a:ea typeface="Times New Roman" panose="02020603050405020304" pitchFamily="18" charset="0"/>
              </a:rPr>
              <a:t>Scroll down to our “How-To” section</a:t>
            </a:r>
          </a:p>
          <a:p>
            <a:pPr marL="228600" indent="-228600">
              <a:spcBef>
                <a:spcPts val="910"/>
              </a:spcBef>
              <a:spcAft>
                <a:spcPts val="0"/>
              </a:spcAft>
              <a:buSzPts val="1200"/>
              <a:buAutoNum type="alphaUcParenR"/>
              <a:tabLst>
                <a:tab pos="749935" algn="l"/>
              </a:tabLst>
            </a:pPr>
            <a:r>
              <a:rPr lang="en-US" sz="1500" dirty="0">
                <a:latin typeface="Times New Roman" panose="02020603050405020304" pitchFamily="18" charset="0"/>
                <a:ea typeface="Times New Roman" panose="02020603050405020304" pitchFamily="18" charset="0"/>
              </a:rPr>
              <a:t>See “</a:t>
            </a:r>
            <a:r>
              <a:rPr lang="en-US" sz="1500" b="0" i="0" dirty="0">
                <a:solidFill>
                  <a:srgbClr val="3A586E"/>
                </a:solidFill>
                <a:effectLst/>
                <a:latin typeface="PT Sans" panose="020B0503020203020204" pitchFamily="34" charset="0"/>
              </a:rPr>
              <a:t>How to Price out a Loan without Locking</a:t>
            </a:r>
            <a:r>
              <a:rPr lang="en-US" sz="1500" b="0" i="0" dirty="0">
                <a:solidFill>
                  <a:srgbClr val="3A586E"/>
                </a:solidFill>
                <a:effectLst/>
                <a:latin typeface="Times New Roman" panose="02020603050405020304" pitchFamily="18" charset="0"/>
              </a:rPr>
              <a:t>” (Insert Link later)</a:t>
            </a:r>
            <a:endParaRPr lang="en-US" sz="1500" spc="-5" dirty="0">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endParaRPr lang="en-US" sz="1500" dirty="0">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1500" dirty="0">
                <a:latin typeface="Times New Roman" panose="02020603050405020304" pitchFamily="18" charset="0"/>
                <a:ea typeface="Times New Roman" panose="02020603050405020304" pitchFamily="18" charset="0"/>
              </a:rPr>
              <a:t>3) If you like the pricing / rate we are offering on your needed product you can lock your loan also by looking at our helpful tutorial also located on our web-site.</a:t>
            </a:r>
            <a:endParaRPr lang="en-US" sz="1500" spc="-5" dirty="0">
              <a:latin typeface="Times New Roman" panose="02020603050405020304" pitchFamily="18" charset="0"/>
              <a:ea typeface="Times New Roman" panose="02020603050405020304" pitchFamily="18" charset="0"/>
            </a:endParaRPr>
          </a:p>
          <a:p>
            <a:pPr marL="228600" indent="-228600">
              <a:spcBef>
                <a:spcPts val="910"/>
              </a:spcBef>
              <a:spcAft>
                <a:spcPts val="0"/>
              </a:spcAft>
              <a:buSzPts val="1200"/>
              <a:buAutoNum type="alphaUcParenR"/>
              <a:tabLst>
                <a:tab pos="749935" algn="l"/>
              </a:tabLst>
            </a:pPr>
            <a:r>
              <a:rPr lang="en-US" sz="1500" dirty="0" err="1">
                <a:latin typeface="Times New Roman" panose="02020603050405020304" pitchFamily="18" charset="0"/>
                <a:ea typeface="Times New Roman" panose="02020603050405020304" pitchFamily="18" charset="0"/>
              </a:rPr>
              <a:t>Goto</a:t>
            </a:r>
            <a:r>
              <a:rPr lang="en-US" sz="1500" dirty="0">
                <a:latin typeface="Times New Roman" panose="02020603050405020304" pitchFamily="18" charset="0"/>
                <a:ea typeface="Times New Roman" panose="02020603050405020304" pitchFamily="18" charset="0"/>
              </a:rPr>
              <a:t> Mortgage Support Resources</a:t>
            </a:r>
          </a:p>
          <a:p>
            <a:pPr marL="228600" indent="-228600">
              <a:spcBef>
                <a:spcPts val="910"/>
              </a:spcBef>
              <a:spcAft>
                <a:spcPts val="0"/>
              </a:spcAft>
              <a:buSzPts val="1200"/>
              <a:buAutoNum type="alphaUcParenR"/>
              <a:tabLst>
                <a:tab pos="749935" algn="l"/>
              </a:tabLst>
            </a:pPr>
            <a:r>
              <a:rPr lang="en-US" sz="1500" dirty="0" err="1">
                <a:latin typeface="Times New Roman" panose="02020603050405020304" pitchFamily="18" charset="0"/>
                <a:ea typeface="Times New Roman" panose="02020603050405020304" pitchFamily="18" charset="0"/>
              </a:rPr>
              <a:t>Goto</a:t>
            </a:r>
            <a:r>
              <a:rPr lang="en-US" sz="1500" dirty="0">
                <a:latin typeface="Times New Roman" panose="02020603050405020304" pitchFamily="18" charset="0"/>
                <a:ea typeface="Times New Roman" panose="02020603050405020304" pitchFamily="18" charset="0"/>
              </a:rPr>
              <a:t> Document Library</a:t>
            </a:r>
          </a:p>
          <a:p>
            <a:pPr marL="228600" indent="-228600">
              <a:spcBef>
                <a:spcPts val="910"/>
              </a:spcBef>
              <a:spcAft>
                <a:spcPts val="0"/>
              </a:spcAft>
              <a:buSzPts val="1200"/>
              <a:buAutoNum type="alphaUcParenR"/>
              <a:tabLst>
                <a:tab pos="749935" algn="l"/>
              </a:tabLst>
            </a:pPr>
            <a:r>
              <a:rPr lang="en-US" sz="1500" dirty="0">
                <a:latin typeface="Times New Roman" panose="02020603050405020304" pitchFamily="18" charset="0"/>
                <a:ea typeface="Times New Roman" panose="02020603050405020304" pitchFamily="18" charset="0"/>
              </a:rPr>
              <a:t>Scroll down to our “How-To” section</a:t>
            </a:r>
          </a:p>
          <a:p>
            <a:pPr marL="228600" indent="-228600">
              <a:spcBef>
                <a:spcPts val="910"/>
              </a:spcBef>
              <a:spcAft>
                <a:spcPts val="0"/>
              </a:spcAft>
              <a:buSzPts val="1200"/>
              <a:buAutoNum type="alphaUcParenR"/>
              <a:tabLst>
                <a:tab pos="749935" algn="l"/>
              </a:tabLst>
            </a:pPr>
            <a:r>
              <a:rPr lang="en-US" sz="1500" dirty="0">
                <a:latin typeface="Times New Roman" panose="02020603050405020304" pitchFamily="18" charset="0"/>
                <a:ea typeface="Times New Roman" panose="02020603050405020304" pitchFamily="18" charset="0"/>
              </a:rPr>
              <a:t>See “</a:t>
            </a:r>
            <a:r>
              <a:rPr lang="en-US" sz="1400" b="0" i="0" dirty="0">
                <a:solidFill>
                  <a:srgbClr val="3A586E"/>
                </a:solidFill>
                <a:effectLst/>
                <a:latin typeface="PT Sans" panose="020B0503020203020204" pitchFamily="34" charset="0"/>
              </a:rPr>
              <a:t>How to Lock your Loan</a:t>
            </a:r>
            <a:r>
              <a:rPr lang="en-US" sz="1500" b="0" i="0" dirty="0">
                <a:solidFill>
                  <a:srgbClr val="3A586E"/>
                </a:solidFill>
                <a:effectLst/>
                <a:latin typeface="Times New Roman" panose="02020603050405020304" pitchFamily="18" charset="0"/>
              </a:rPr>
              <a:t>” (Insert Link Later)</a:t>
            </a:r>
            <a:endParaRPr lang="en-US" sz="13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r>
              <a:rPr lang="en-US" sz="1300" spc="-5" dirty="0">
                <a:latin typeface="Times New Roman" panose="02020603050405020304" pitchFamily="18" charset="0"/>
                <a:ea typeface="Times New Roman" panose="02020603050405020304" pitchFamily="18" charset="0"/>
              </a:rPr>
              <a:t>4) For further details on understanding our pricing, please see the next two slides in this presentation.</a:t>
            </a: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effectLst/>
              <a:latin typeface="Times New Roman" panose="02020603050405020304" pitchFamily="18" charset="0"/>
              <a:ea typeface="Times New Roman" panose="02020603050405020304" pitchFamily="18" charset="0"/>
            </a:endParaRPr>
          </a:p>
          <a:p>
            <a:pPr>
              <a:buFont typeface="Wingdings" panose="05000000000000000000" pitchFamily="2" charset="2"/>
              <a:buChar char="ü"/>
            </a:pPr>
            <a:endParaRPr lang="en-US" sz="1200" b="1" dirty="0"/>
          </a:p>
          <a:p>
            <a:pPr>
              <a:buFont typeface="Wingdings" panose="05000000000000000000" pitchFamily="2" charset="2"/>
              <a:buChar char="ü"/>
            </a:pPr>
            <a:endParaRPr lang="en-US" sz="1200" dirty="0"/>
          </a:p>
          <a:p>
            <a:pPr>
              <a:buFont typeface="Wingdings" panose="05000000000000000000" pitchFamily="2" charset="2"/>
              <a:buChar char="ü"/>
            </a:pPr>
            <a:endParaRPr lang="en-US" sz="1200" dirty="0"/>
          </a:p>
        </p:txBody>
      </p:sp>
      <p:sp>
        <p:nvSpPr>
          <p:cNvPr id="4" name="Text Placeholder 3">
            <a:extLst>
              <a:ext uri="{FF2B5EF4-FFF2-40B4-BE49-F238E27FC236}">
                <a16:creationId xmlns:a16="http://schemas.microsoft.com/office/drawing/2014/main" id="{94D17AC8-EEFD-4D9F-BF08-BD845C56FEF7}"/>
              </a:ext>
            </a:extLst>
          </p:cNvPr>
          <p:cNvSpPr>
            <a:spLocks noGrp="1"/>
          </p:cNvSpPr>
          <p:nvPr>
            <p:ph type="body" sz="half" idx="2"/>
          </p:nvPr>
        </p:nvSpPr>
        <p:spPr>
          <a:xfrm>
            <a:off x="723900" y="2101334"/>
            <a:ext cx="3855720" cy="4517579"/>
          </a:xfrm>
        </p:spPr>
        <p:txBody>
          <a:bodyPr>
            <a:normAutofit/>
          </a:bodyPr>
          <a:lstStyle/>
          <a:p>
            <a:r>
              <a:rPr lang="en-US" dirty="0"/>
              <a:t>Please see the steps on the right for the third step, scenario pricing your loan, or locking your loan. When you lock each loan, it will start our borrower disclosure process.</a:t>
            </a:r>
          </a:p>
          <a:p>
            <a:endParaRPr lang="en-US" dirty="0"/>
          </a:p>
        </p:txBody>
      </p:sp>
    </p:spTree>
    <p:extLst>
      <p:ext uri="{BB962C8B-B14F-4D97-AF65-F5344CB8AC3E}">
        <p14:creationId xmlns:p14="http://schemas.microsoft.com/office/powerpoint/2010/main" val="391469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F40FD-A63D-4265-9FE9-E195243638E7}"/>
              </a:ext>
            </a:extLst>
          </p:cNvPr>
          <p:cNvSpPr>
            <a:spLocks noGrp="1"/>
          </p:cNvSpPr>
          <p:nvPr>
            <p:ph type="title"/>
          </p:nvPr>
        </p:nvSpPr>
        <p:spPr>
          <a:xfrm>
            <a:off x="113060" y="298858"/>
            <a:ext cx="5189220" cy="773884"/>
          </a:xfrm>
        </p:spPr>
        <p:txBody>
          <a:bodyPr/>
          <a:lstStyle/>
          <a:p>
            <a:r>
              <a:rPr lang="en-US" dirty="0"/>
              <a:t> </a:t>
            </a:r>
            <a:r>
              <a:rPr lang="en-US" sz="4000" dirty="0"/>
              <a:t>Correspondent Fees</a:t>
            </a:r>
          </a:p>
        </p:txBody>
      </p:sp>
      <p:sp>
        <p:nvSpPr>
          <p:cNvPr id="5" name="Content Placeholder 4">
            <a:extLst>
              <a:ext uri="{FF2B5EF4-FFF2-40B4-BE49-F238E27FC236}">
                <a16:creationId xmlns:a16="http://schemas.microsoft.com/office/drawing/2014/main" id="{CC14DF51-BBD0-46E9-93F2-9BCA592169E1}"/>
              </a:ext>
            </a:extLst>
          </p:cNvPr>
          <p:cNvSpPr>
            <a:spLocks noGrp="1"/>
          </p:cNvSpPr>
          <p:nvPr>
            <p:ph idx="1"/>
          </p:nvPr>
        </p:nvSpPr>
        <p:spPr>
          <a:xfrm>
            <a:off x="5796793" y="184558"/>
            <a:ext cx="6308521" cy="6518246"/>
          </a:xfrm>
        </p:spPr>
        <p:txBody>
          <a:bodyPr>
            <a:normAutofit/>
          </a:bodyPr>
          <a:lstStyle/>
          <a:p>
            <a:pPr marL="0" indent="0" algn="ctr">
              <a:buNone/>
            </a:pPr>
            <a:r>
              <a:rPr lang="en-US" dirty="0"/>
              <a:t>Sample Rate Sheet</a:t>
            </a:r>
          </a:p>
          <a:p>
            <a:pPr marL="0" indent="0">
              <a:buNone/>
            </a:pPr>
            <a:r>
              <a:rPr lang="en-US" sz="1400" dirty="0"/>
              <a:t>FSB’s pricing engine is in </a:t>
            </a:r>
            <a:r>
              <a:rPr lang="en-US" sz="1400" dirty="0" err="1"/>
              <a:t>Mortgagebot</a:t>
            </a:r>
            <a:r>
              <a:rPr lang="en-US" sz="1400" dirty="0"/>
              <a:t>. The below screen shot is an example of what you will see within our Scenario </a:t>
            </a:r>
            <a:r>
              <a:rPr lang="en-US" sz="1400" dirty="0" err="1"/>
              <a:t>pricer</a:t>
            </a:r>
            <a:r>
              <a:rPr lang="en-US" sz="1400" dirty="0"/>
              <a:t>, or lock screens within </a:t>
            </a:r>
            <a:r>
              <a:rPr lang="en-US" sz="1400" dirty="0" err="1"/>
              <a:t>Mortgagebot</a:t>
            </a:r>
            <a:r>
              <a:rPr lang="en-US" sz="1400" dirty="0"/>
              <a:t>.</a:t>
            </a:r>
          </a:p>
          <a:p>
            <a:pPr marL="0" indent="0">
              <a:buNone/>
            </a:pPr>
            <a:endParaRPr lang="en-US" dirty="0"/>
          </a:p>
        </p:txBody>
      </p:sp>
      <p:sp>
        <p:nvSpPr>
          <p:cNvPr id="4" name="Text Placeholder 3">
            <a:extLst>
              <a:ext uri="{FF2B5EF4-FFF2-40B4-BE49-F238E27FC236}">
                <a16:creationId xmlns:a16="http://schemas.microsoft.com/office/drawing/2014/main" id="{68F2E943-2298-47AD-A2EB-3168C0992C39}"/>
              </a:ext>
            </a:extLst>
          </p:cNvPr>
          <p:cNvSpPr>
            <a:spLocks noGrp="1"/>
          </p:cNvSpPr>
          <p:nvPr>
            <p:ph type="body" sz="half" idx="2"/>
          </p:nvPr>
        </p:nvSpPr>
        <p:spPr>
          <a:xfrm>
            <a:off x="239333" y="914401"/>
            <a:ext cx="4936674" cy="4462942"/>
          </a:xfrm>
        </p:spPr>
        <p:txBody>
          <a:bodyPr vert="horz" lIns="91440" tIns="45720" rIns="91440" bIns="45720" rtlCol="0" anchor="t">
            <a:normAutofit/>
          </a:bodyPr>
          <a:lstStyle/>
          <a:p>
            <a:r>
              <a:rPr lang="en-US" dirty="0"/>
              <a:t>There is no charge to lock a loan, however FSB will monitory the pull through of all Correspondent Customers. </a:t>
            </a:r>
          </a:p>
          <a:p>
            <a:r>
              <a:rPr lang="en-US" dirty="0"/>
              <a:t>FSB will assess a fee of $425 to underwrite each loan for our correspondent clients. This fee includes a fraud prevention tool fee. </a:t>
            </a:r>
          </a:p>
          <a:p>
            <a:endParaRPr lang="en-US" dirty="0"/>
          </a:p>
        </p:txBody>
      </p:sp>
      <p:pic>
        <p:nvPicPr>
          <p:cNvPr id="7" name="Picture 6">
            <a:extLst>
              <a:ext uri="{FF2B5EF4-FFF2-40B4-BE49-F238E27FC236}">
                <a16:creationId xmlns:a16="http://schemas.microsoft.com/office/drawing/2014/main" id="{E4B7ED4C-FD71-4F9B-B6FB-EDC9637097B1}"/>
              </a:ext>
            </a:extLst>
          </p:cNvPr>
          <p:cNvPicPr>
            <a:picLocks noChangeAspect="1"/>
          </p:cNvPicPr>
          <p:nvPr/>
        </p:nvPicPr>
        <p:blipFill>
          <a:blip r:embed="rId2"/>
          <a:stretch>
            <a:fillRect/>
          </a:stretch>
        </p:blipFill>
        <p:spPr>
          <a:xfrm>
            <a:off x="6795083" y="2007222"/>
            <a:ext cx="4108600" cy="3667930"/>
          </a:xfrm>
          <a:prstGeom prst="rect">
            <a:avLst/>
          </a:prstGeom>
        </p:spPr>
      </p:pic>
    </p:spTree>
    <p:extLst>
      <p:ext uri="{BB962C8B-B14F-4D97-AF65-F5344CB8AC3E}">
        <p14:creationId xmlns:p14="http://schemas.microsoft.com/office/powerpoint/2010/main" val="3529026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3C3C3-BA0E-4E25-B2C0-758001C5ADBA}"/>
              </a:ext>
            </a:extLst>
          </p:cNvPr>
          <p:cNvSpPr>
            <a:spLocks noGrp="1"/>
          </p:cNvSpPr>
          <p:nvPr>
            <p:ph type="title"/>
          </p:nvPr>
        </p:nvSpPr>
        <p:spPr/>
        <p:txBody>
          <a:bodyPr/>
          <a:lstStyle/>
          <a:p>
            <a:r>
              <a:rPr lang="en-US" dirty="0"/>
              <a:t>Starting a loan with FSB</a:t>
            </a:r>
          </a:p>
        </p:txBody>
      </p:sp>
      <p:sp>
        <p:nvSpPr>
          <p:cNvPr id="3" name="Content Placeholder 2">
            <a:extLst>
              <a:ext uri="{FF2B5EF4-FFF2-40B4-BE49-F238E27FC236}">
                <a16:creationId xmlns:a16="http://schemas.microsoft.com/office/drawing/2014/main" id="{226E94EB-105F-49E2-8874-BB89D4EC664D}"/>
              </a:ext>
            </a:extLst>
          </p:cNvPr>
          <p:cNvSpPr>
            <a:spLocks noGrp="1"/>
          </p:cNvSpPr>
          <p:nvPr>
            <p:ph idx="1"/>
          </p:nvPr>
        </p:nvSpPr>
        <p:spPr>
          <a:xfrm>
            <a:off x="5763237" y="256058"/>
            <a:ext cx="6132352" cy="6429967"/>
          </a:xfrm>
        </p:spPr>
        <p:txBody>
          <a:bodyPr>
            <a:normAutofit fontScale="92500" lnSpcReduction="20000"/>
          </a:bodyPr>
          <a:lstStyle/>
          <a:p>
            <a:pPr>
              <a:buFont typeface="Wingdings" panose="05000000000000000000" pitchFamily="2" charset="2"/>
              <a:buChar char="ü"/>
            </a:pPr>
            <a:r>
              <a:rPr lang="en-US" sz="1200" b="1" dirty="0"/>
              <a:t>Initial Loan Set Up Steps:</a:t>
            </a:r>
          </a:p>
          <a:p>
            <a:pPr marL="63500" marR="0">
              <a:spcBef>
                <a:spcPts val="790"/>
              </a:spcBef>
              <a:spcAft>
                <a:spcPts val="0"/>
              </a:spcAft>
            </a:pPr>
            <a:r>
              <a:rPr lang="en-US" sz="1400" b="1" kern="0" dirty="0">
                <a:effectLst/>
                <a:latin typeface="Times New Roman" panose="02020603050405020304" pitchFamily="18" charset="0"/>
                <a:ea typeface="Times New Roman" panose="02020603050405020304" pitchFamily="18" charset="0"/>
              </a:rPr>
              <a:t>Step</a:t>
            </a:r>
            <a:r>
              <a:rPr lang="en-US" sz="1400" b="1" kern="0" spc="-15" dirty="0">
                <a:effectLst/>
                <a:latin typeface="Times New Roman" panose="02020603050405020304" pitchFamily="18" charset="0"/>
                <a:ea typeface="Times New Roman" panose="02020603050405020304" pitchFamily="18" charset="0"/>
              </a:rPr>
              <a:t> 4 </a:t>
            </a:r>
            <a:r>
              <a:rPr lang="en-US" sz="1400" b="1" kern="0" dirty="0">
                <a:effectLst/>
                <a:latin typeface="Times New Roman" panose="02020603050405020304" pitchFamily="18" charset="0"/>
                <a:ea typeface="Times New Roman" panose="02020603050405020304" pitchFamily="18" charset="0"/>
              </a:rPr>
              <a:t>–</a:t>
            </a:r>
            <a:r>
              <a:rPr lang="en-US" sz="1400" b="1" kern="0" spc="-15" dirty="0">
                <a:effectLst/>
                <a:latin typeface="Times New Roman" panose="02020603050405020304" pitchFamily="18" charset="0"/>
                <a:ea typeface="Times New Roman" panose="02020603050405020304" pitchFamily="18" charset="0"/>
              </a:rPr>
              <a:t> How to </a:t>
            </a:r>
            <a:r>
              <a:rPr lang="en-US" sz="1400" b="1" kern="0" spc="-15" dirty="0">
                <a:latin typeface="Times New Roman" panose="02020603050405020304" pitchFamily="18" charset="0"/>
                <a:ea typeface="Times New Roman" panose="02020603050405020304" pitchFamily="18" charset="0"/>
              </a:rPr>
              <a:t>run a loan through our Automated Underwriting System</a:t>
            </a:r>
            <a:endParaRPr lang="en-US" sz="1400" dirty="0">
              <a:effectLst/>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1500" dirty="0">
                <a:latin typeface="Times New Roman" panose="02020603050405020304" pitchFamily="18" charset="0"/>
                <a:ea typeface="Times New Roman" panose="02020603050405020304" pitchFamily="18" charset="0"/>
              </a:rPr>
              <a:t>1) FSB does allow our Correspondent Clients to run LP or DU submissions within </a:t>
            </a:r>
            <a:r>
              <a:rPr lang="en-US" sz="1500" dirty="0" err="1">
                <a:latin typeface="Times New Roman" panose="02020603050405020304" pitchFamily="18" charset="0"/>
                <a:ea typeface="Times New Roman" panose="02020603050405020304" pitchFamily="18" charset="0"/>
              </a:rPr>
              <a:t>Mortgagebot</a:t>
            </a:r>
            <a:r>
              <a:rPr lang="en-US" sz="1500" dirty="0">
                <a:latin typeface="Times New Roman" panose="02020603050405020304" pitchFamily="18" charset="0"/>
                <a:ea typeface="Times New Roman" panose="02020603050405020304" pitchFamily="18" charset="0"/>
              </a:rPr>
              <a:t>.  FSB requires the use of DU on all FHA and VA loan submissions.</a:t>
            </a:r>
          </a:p>
          <a:p>
            <a:pPr marL="0" indent="0">
              <a:spcBef>
                <a:spcPts val="910"/>
              </a:spcBef>
              <a:spcAft>
                <a:spcPts val="0"/>
              </a:spcAft>
              <a:buSzPts val="1200"/>
              <a:buNone/>
              <a:tabLst>
                <a:tab pos="749935" algn="l"/>
              </a:tabLst>
            </a:pPr>
            <a:r>
              <a:rPr lang="en-US" sz="1500" dirty="0">
                <a:latin typeface="Times New Roman" panose="02020603050405020304" pitchFamily="18" charset="0"/>
                <a:ea typeface="Times New Roman" panose="02020603050405020304" pitchFamily="18" charset="0"/>
              </a:rPr>
              <a:t>2)) P</a:t>
            </a:r>
            <a:r>
              <a:rPr lang="en-US" sz="1500" dirty="0">
                <a:effectLst/>
                <a:latin typeface="Times New Roman" panose="02020603050405020304" pitchFamily="18" charset="0"/>
                <a:ea typeface="Times New Roman" panose="02020603050405020304" pitchFamily="18" charset="0"/>
              </a:rPr>
              <a:t>lease note that FSB </a:t>
            </a:r>
            <a:r>
              <a:rPr lang="en-US" sz="1500" dirty="0">
                <a:latin typeface="Times New Roman" panose="02020603050405020304" pitchFamily="18" charset="0"/>
                <a:ea typeface="Times New Roman" panose="02020603050405020304" pitchFamily="18" charset="0"/>
              </a:rPr>
              <a:t>will ONLY run AUS for correspondent clients at time of underwriting submission, if not done so previously. FSB will sponsor correspondent clients for GUS (USDA Loans Only). Please contact your AE for further details on this process.</a:t>
            </a:r>
          </a:p>
          <a:p>
            <a:pPr marL="0" indent="0">
              <a:spcBef>
                <a:spcPts val="910"/>
              </a:spcBef>
              <a:spcAft>
                <a:spcPts val="0"/>
              </a:spcAft>
              <a:buSzPts val="1200"/>
              <a:buNone/>
              <a:tabLst>
                <a:tab pos="749935" algn="l"/>
              </a:tabLst>
            </a:pPr>
            <a:r>
              <a:rPr lang="en-US" sz="1500" dirty="0">
                <a:latin typeface="Times New Roman" panose="02020603050405020304" pitchFamily="18" charset="0"/>
                <a:ea typeface="Times New Roman" panose="02020603050405020304" pitchFamily="18" charset="0"/>
              </a:rPr>
              <a:t>3) Correspondent Clients may NOT use their own AUS findings. </a:t>
            </a:r>
          </a:p>
          <a:p>
            <a:pPr marL="0" indent="0">
              <a:spcBef>
                <a:spcPts val="910"/>
              </a:spcBef>
              <a:spcAft>
                <a:spcPts val="0"/>
              </a:spcAft>
              <a:buSzPts val="1200"/>
              <a:buNone/>
              <a:tabLst>
                <a:tab pos="749935" algn="l"/>
              </a:tabLst>
            </a:pPr>
            <a:r>
              <a:rPr lang="en-US" sz="1500" dirty="0">
                <a:latin typeface="Times New Roman" panose="02020603050405020304" pitchFamily="18" charset="0"/>
                <a:ea typeface="Times New Roman" panose="02020603050405020304" pitchFamily="18" charset="0"/>
              </a:rPr>
              <a:t>4</a:t>
            </a:r>
            <a:r>
              <a:rPr lang="en-US" sz="1500" dirty="0">
                <a:effectLst/>
                <a:latin typeface="Times New Roman" panose="02020603050405020304" pitchFamily="18" charset="0"/>
                <a:ea typeface="Times New Roman" panose="02020603050405020304" pitchFamily="18" charset="0"/>
              </a:rPr>
              <a:t>) Please remember, that accurate ratio assessment is important to AUS findings, and therefore we encourage our Correspondents to run an MI Quote on all Conventional loan submissions. </a:t>
            </a:r>
            <a:r>
              <a:rPr lang="en-US" sz="1500" dirty="0">
                <a:latin typeface="Times New Roman" panose="02020603050405020304" pitchFamily="18" charset="0"/>
                <a:ea typeface="Times New Roman" panose="02020603050405020304" pitchFamily="18" charset="0"/>
              </a:rPr>
              <a:t>We have a helpful tutorial to teach you how to run an MI Quote.</a:t>
            </a:r>
          </a:p>
          <a:p>
            <a:pPr marL="228600" indent="-228600">
              <a:spcBef>
                <a:spcPts val="910"/>
              </a:spcBef>
              <a:spcAft>
                <a:spcPts val="0"/>
              </a:spcAft>
              <a:buSzPts val="1200"/>
              <a:buAutoNum type="alphaUcParenR"/>
              <a:tabLst>
                <a:tab pos="749935" algn="l"/>
              </a:tabLst>
            </a:pPr>
            <a:r>
              <a:rPr lang="en-US" sz="1500" dirty="0" err="1">
                <a:latin typeface="Times New Roman" panose="02020603050405020304" pitchFamily="18" charset="0"/>
                <a:ea typeface="Times New Roman" panose="02020603050405020304" pitchFamily="18" charset="0"/>
              </a:rPr>
              <a:t>Goto</a:t>
            </a:r>
            <a:r>
              <a:rPr lang="en-US" sz="1500" dirty="0">
                <a:latin typeface="Times New Roman" panose="02020603050405020304" pitchFamily="18" charset="0"/>
                <a:ea typeface="Times New Roman" panose="02020603050405020304" pitchFamily="18" charset="0"/>
              </a:rPr>
              <a:t> Mortgage Support Resources</a:t>
            </a:r>
          </a:p>
          <a:p>
            <a:pPr marL="228600" indent="-228600">
              <a:spcBef>
                <a:spcPts val="910"/>
              </a:spcBef>
              <a:spcAft>
                <a:spcPts val="0"/>
              </a:spcAft>
              <a:buSzPts val="1200"/>
              <a:buAutoNum type="alphaUcParenR"/>
              <a:tabLst>
                <a:tab pos="749935" algn="l"/>
              </a:tabLst>
            </a:pPr>
            <a:r>
              <a:rPr lang="en-US" sz="1500" dirty="0" err="1">
                <a:latin typeface="Times New Roman" panose="02020603050405020304" pitchFamily="18" charset="0"/>
                <a:ea typeface="Times New Roman" panose="02020603050405020304" pitchFamily="18" charset="0"/>
              </a:rPr>
              <a:t>Goto</a:t>
            </a:r>
            <a:r>
              <a:rPr lang="en-US" sz="1500" dirty="0">
                <a:latin typeface="Times New Roman" panose="02020603050405020304" pitchFamily="18" charset="0"/>
                <a:ea typeface="Times New Roman" panose="02020603050405020304" pitchFamily="18" charset="0"/>
              </a:rPr>
              <a:t> Document Library</a:t>
            </a:r>
          </a:p>
          <a:p>
            <a:pPr marL="228600" indent="-228600">
              <a:spcBef>
                <a:spcPts val="910"/>
              </a:spcBef>
              <a:spcAft>
                <a:spcPts val="0"/>
              </a:spcAft>
              <a:buSzPts val="1200"/>
              <a:buAutoNum type="alphaUcParenR"/>
              <a:tabLst>
                <a:tab pos="749935" algn="l"/>
              </a:tabLst>
            </a:pPr>
            <a:r>
              <a:rPr lang="en-US" sz="1500" dirty="0">
                <a:latin typeface="Times New Roman" panose="02020603050405020304" pitchFamily="18" charset="0"/>
                <a:ea typeface="Times New Roman" panose="02020603050405020304" pitchFamily="18" charset="0"/>
              </a:rPr>
              <a:t>Scroll down to our “Mortgage Bot and Support” section</a:t>
            </a:r>
          </a:p>
          <a:p>
            <a:pPr marL="228600" indent="-228600">
              <a:spcBef>
                <a:spcPts val="910"/>
              </a:spcBef>
              <a:spcAft>
                <a:spcPts val="0"/>
              </a:spcAft>
              <a:buSzPts val="1200"/>
              <a:buAutoNum type="alphaUcParenR"/>
              <a:tabLst>
                <a:tab pos="749935" algn="l"/>
              </a:tabLst>
            </a:pPr>
            <a:r>
              <a:rPr lang="en-US" sz="1500" dirty="0">
                <a:latin typeface="Times New Roman" panose="02020603050405020304" pitchFamily="18" charset="0"/>
                <a:ea typeface="Times New Roman" panose="02020603050405020304" pitchFamily="18" charset="0"/>
              </a:rPr>
              <a:t>See “</a:t>
            </a:r>
            <a:r>
              <a:rPr lang="en-US" sz="1400" b="0" i="0" dirty="0">
                <a:solidFill>
                  <a:srgbClr val="3A586E"/>
                </a:solidFill>
                <a:effectLst/>
                <a:latin typeface="PT Sans" panose="020B0503020203020204" pitchFamily="34" charset="0"/>
              </a:rPr>
              <a:t>How to use </a:t>
            </a:r>
            <a:r>
              <a:rPr lang="en-US" sz="1400" b="0" i="0" dirty="0" err="1">
                <a:solidFill>
                  <a:srgbClr val="3A586E"/>
                </a:solidFill>
                <a:effectLst/>
                <a:latin typeface="PT Sans" panose="020B0503020203020204" pitchFamily="34" charset="0"/>
              </a:rPr>
              <a:t>Mortgagebot</a:t>
            </a:r>
            <a:r>
              <a:rPr lang="en-US" sz="1400" b="0" i="0" dirty="0">
                <a:solidFill>
                  <a:srgbClr val="3A586E"/>
                </a:solidFill>
                <a:effectLst/>
                <a:latin typeface="PT Sans" panose="020B0503020203020204" pitchFamily="34" charset="0"/>
              </a:rPr>
              <a:t> for PMI Quote</a:t>
            </a:r>
            <a:r>
              <a:rPr lang="en-US" sz="1500" b="0" i="0" dirty="0">
                <a:solidFill>
                  <a:srgbClr val="3A586E"/>
                </a:solidFill>
                <a:effectLst/>
                <a:latin typeface="Times New Roman" panose="02020603050405020304" pitchFamily="18" charset="0"/>
              </a:rPr>
              <a:t>” (Insert Link later)</a:t>
            </a:r>
            <a:endParaRPr lang="en-US" sz="1500" spc="-5" dirty="0">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endParaRPr lang="en-US" sz="1500" dirty="0">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1500" dirty="0">
                <a:latin typeface="Times New Roman" panose="02020603050405020304" pitchFamily="18" charset="0"/>
                <a:ea typeface="Times New Roman" panose="02020603050405020304" pitchFamily="18" charset="0"/>
              </a:rPr>
              <a:t>5) Though, we do not require Correspondents to run an AUS prior to underwriting submission, we highly encourage the practice. We have a helpful tutorial to teach you how to run either AUS within Mortgage Bot.</a:t>
            </a:r>
          </a:p>
          <a:p>
            <a:pPr marL="228600" indent="-228600">
              <a:spcBef>
                <a:spcPts val="910"/>
              </a:spcBef>
              <a:spcAft>
                <a:spcPts val="0"/>
              </a:spcAft>
              <a:buSzPts val="1200"/>
              <a:buAutoNum type="alphaUcParenR"/>
              <a:tabLst>
                <a:tab pos="749935" algn="l"/>
              </a:tabLst>
            </a:pPr>
            <a:r>
              <a:rPr lang="en-US" sz="1500" dirty="0" err="1">
                <a:latin typeface="Times New Roman" panose="02020603050405020304" pitchFamily="18" charset="0"/>
                <a:ea typeface="Times New Roman" panose="02020603050405020304" pitchFamily="18" charset="0"/>
              </a:rPr>
              <a:t>Goto</a:t>
            </a:r>
            <a:r>
              <a:rPr lang="en-US" sz="1500" dirty="0">
                <a:latin typeface="Times New Roman" panose="02020603050405020304" pitchFamily="18" charset="0"/>
                <a:ea typeface="Times New Roman" panose="02020603050405020304" pitchFamily="18" charset="0"/>
              </a:rPr>
              <a:t> Mortgage Support Resources</a:t>
            </a:r>
          </a:p>
          <a:p>
            <a:pPr marL="228600" indent="-228600">
              <a:spcBef>
                <a:spcPts val="910"/>
              </a:spcBef>
              <a:spcAft>
                <a:spcPts val="0"/>
              </a:spcAft>
              <a:buSzPts val="1200"/>
              <a:buAutoNum type="alphaUcParenR"/>
              <a:tabLst>
                <a:tab pos="749935" algn="l"/>
              </a:tabLst>
            </a:pPr>
            <a:r>
              <a:rPr lang="en-US" sz="1500" dirty="0" err="1">
                <a:latin typeface="Times New Roman" panose="02020603050405020304" pitchFamily="18" charset="0"/>
                <a:ea typeface="Times New Roman" panose="02020603050405020304" pitchFamily="18" charset="0"/>
              </a:rPr>
              <a:t>Goto</a:t>
            </a:r>
            <a:r>
              <a:rPr lang="en-US" sz="1500" dirty="0">
                <a:latin typeface="Times New Roman" panose="02020603050405020304" pitchFamily="18" charset="0"/>
                <a:ea typeface="Times New Roman" panose="02020603050405020304" pitchFamily="18" charset="0"/>
              </a:rPr>
              <a:t> Document Library</a:t>
            </a:r>
          </a:p>
          <a:p>
            <a:pPr marL="228600" indent="-228600">
              <a:spcBef>
                <a:spcPts val="910"/>
              </a:spcBef>
              <a:spcAft>
                <a:spcPts val="0"/>
              </a:spcAft>
              <a:buSzPts val="1200"/>
              <a:buAutoNum type="alphaUcParenR"/>
              <a:tabLst>
                <a:tab pos="749935" algn="l"/>
              </a:tabLst>
            </a:pPr>
            <a:r>
              <a:rPr lang="en-US" sz="1500" dirty="0">
                <a:latin typeface="Times New Roman" panose="02020603050405020304" pitchFamily="18" charset="0"/>
                <a:ea typeface="Times New Roman" panose="02020603050405020304" pitchFamily="18" charset="0"/>
              </a:rPr>
              <a:t>Scroll down to our “How-To” section</a:t>
            </a:r>
          </a:p>
          <a:p>
            <a:pPr marL="228600" indent="-228600">
              <a:spcBef>
                <a:spcPts val="910"/>
              </a:spcBef>
              <a:spcAft>
                <a:spcPts val="0"/>
              </a:spcAft>
              <a:buSzPts val="1200"/>
              <a:buAutoNum type="alphaUcParenR"/>
              <a:tabLst>
                <a:tab pos="749935" algn="l"/>
              </a:tabLst>
            </a:pPr>
            <a:r>
              <a:rPr lang="en-US" sz="1500" dirty="0">
                <a:latin typeface="Times New Roman" panose="02020603050405020304" pitchFamily="18" charset="0"/>
                <a:ea typeface="Times New Roman" panose="02020603050405020304" pitchFamily="18" charset="0"/>
              </a:rPr>
              <a:t>See “</a:t>
            </a:r>
            <a:r>
              <a:rPr lang="en-US" sz="1400" b="0" i="0" dirty="0">
                <a:solidFill>
                  <a:srgbClr val="3A586E"/>
                </a:solidFill>
                <a:effectLst/>
                <a:latin typeface="PT Sans" panose="020B0503020203020204" pitchFamily="34" charset="0"/>
              </a:rPr>
              <a:t>How to Run AUS-DU/LP</a:t>
            </a:r>
            <a:r>
              <a:rPr lang="en-US" sz="1500" b="0" i="0" dirty="0">
                <a:solidFill>
                  <a:srgbClr val="3A586E"/>
                </a:solidFill>
                <a:effectLst/>
                <a:latin typeface="Times New Roman" panose="02020603050405020304" pitchFamily="18" charset="0"/>
              </a:rPr>
              <a:t>” (Insert Link later)</a:t>
            </a:r>
            <a:endParaRPr lang="en-US" sz="15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r>
              <a:rPr lang="en-US" sz="1600" spc="-5" dirty="0">
                <a:latin typeface="Times New Roman" panose="02020603050405020304" pitchFamily="18" charset="0"/>
                <a:ea typeface="Times New Roman" panose="02020603050405020304" pitchFamily="18" charset="0"/>
              </a:rPr>
              <a:t>5) For further help running an AUS or problem solving, please contact either Mortgage Support or your assigned Account Executive.</a:t>
            </a: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effectLst/>
              <a:latin typeface="Times New Roman" panose="02020603050405020304" pitchFamily="18" charset="0"/>
              <a:ea typeface="Times New Roman" panose="02020603050405020304" pitchFamily="18" charset="0"/>
            </a:endParaRPr>
          </a:p>
          <a:p>
            <a:pPr>
              <a:buFont typeface="Wingdings" panose="05000000000000000000" pitchFamily="2" charset="2"/>
              <a:buChar char="ü"/>
            </a:pPr>
            <a:endParaRPr lang="en-US" sz="1200" b="1" dirty="0"/>
          </a:p>
          <a:p>
            <a:pPr>
              <a:buFont typeface="Wingdings" panose="05000000000000000000" pitchFamily="2" charset="2"/>
              <a:buChar char="ü"/>
            </a:pPr>
            <a:endParaRPr lang="en-US" sz="1200" dirty="0"/>
          </a:p>
          <a:p>
            <a:pPr>
              <a:buFont typeface="Wingdings" panose="05000000000000000000" pitchFamily="2" charset="2"/>
              <a:buChar char="ü"/>
            </a:pPr>
            <a:endParaRPr lang="en-US" sz="1200" dirty="0"/>
          </a:p>
        </p:txBody>
      </p:sp>
      <p:sp>
        <p:nvSpPr>
          <p:cNvPr id="4" name="Text Placeholder 3">
            <a:extLst>
              <a:ext uri="{FF2B5EF4-FFF2-40B4-BE49-F238E27FC236}">
                <a16:creationId xmlns:a16="http://schemas.microsoft.com/office/drawing/2014/main" id="{94D17AC8-EEFD-4D9F-BF08-BD845C56FEF7}"/>
              </a:ext>
            </a:extLst>
          </p:cNvPr>
          <p:cNvSpPr>
            <a:spLocks noGrp="1"/>
          </p:cNvSpPr>
          <p:nvPr>
            <p:ph type="body" sz="half" idx="2"/>
          </p:nvPr>
        </p:nvSpPr>
        <p:spPr>
          <a:xfrm>
            <a:off x="723900" y="2101334"/>
            <a:ext cx="3855720" cy="4517579"/>
          </a:xfrm>
        </p:spPr>
        <p:txBody>
          <a:bodyPr>
            <a:normAutofit/>
          </a:bodyPr>
          <a:lstStyle/>
          <a:p>
            <a:r>
              <a:rPr lang="en-US" dirty="0"/>
              <a:t>Please see the steps on the right for the fourth step, running your loan through Automated Underwriting Systems. </a:t>
            </a:r>
          </a:p>
          <a:p>
            <a:endParaRPr lang="en-US" dirty="0"/>
          </a:p>
        </p:txBody>
      </p:sp>
    </p:spTree>
    <p:extLst>
      <p:ext uri="{BB962C8B-B14F-4D97-AF65-F5344CB8AC3E}">
        <p14:creationId xmlns:p14="http://schemas.microsoft.com/office/powerpoint/2010/main" val="2085174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3C3C3-BA0E-4E25-B2C0-758001C5ADBA}"/>
              </a:ext>
            </a:extLst>
          </p:cNvPr>
          <p:cNvSpPr>
            <a:spLocks noGrp="1"/>
          </p:cNvSpPr>
          <p:nvPr>
            <p:ph type="title"/>
          </p:nvPr>
        </p:nvSpPr>
        <p:spPr/>
        <p:txBody>
          <a:bodyPr/>
          <a:lstStyle/>
          <a:p>
            <a:r>
              <a:rPr lang="en-US" dirty="0"/>
              <a:t>Starting a loan with FSB</a:t>
            </a:r>
          </a:p>
        </p:txBody>
      </p:sp>
      <p:sp>
        <p:nvSpPr>
          <p:cNvPr id="3" name="Content Placeholder 2">
            <a:extLst>
              <a:ext uri="{FF2B5EF4-FFF2-40B4-BE49-F238E27FC236}">
                <a16:creationId xmlns:a16="http://schemas.microsoft.com/office/drawing/2014/main" id="{226E94EB-105F-49E2-8874-BB89D4EC664D}"/>
              </a:ext>
            </a:extLst>
          </p:cNvPr>
          <p:cNvSpPr>
            <a:spLocks noGrp="1"/>
          </p:cNvSpPr>
          <p:nvPr>
            <p:ph idx="1"/>
          </p:nvPr>
        </p:nvSpPr>
        <p:spPr>
          <a:xfrm>
            <a:off x="5763237" y="256058"/>
            <a:ext cx="6132352" cy="6429967"/>
          </a:xfrm>
        </p:spPr>
        <p:txBody>
          <a:bodyPr>
            <a:normAutofit lnSpcReduction="10000"/>
          </a:bodyPr>
          <a:lstStyle/>
          <a:p>
            <a:pPr>
              <a:buFont typeface="Wingdings" panose="05000000000000000000" pitchFamily="2" charset="2"/>
              <a:buChar char="ü"/>
            </a:pPr>
            <a:r>
              <a:rPr lang="en-US" sz="1200" b="1" dirty="0"/>
              <a:t>Initial Loan Set Up Steps:</a:t>
            </a:r>
          </a:p>
          <a:p>
            <a:pPr marL="63500" marR="0">
              <a:spcBef>
                <a:spcPts val="790"/>
              </a:spcBef>
              <a:spcAft>
                <a:spcPts val="0"/>
              </a:spcAft>
            </a:pPr>
            <a:r>
              <a:rPr lang="en-US" sz="1400" b="1" kern="0" dirty="0">
                <a:effectLst/>
                <a:latin typeface="Times New Roman" panose="02020603050405020304" pitchFamily="18" charset="0"/>
                <a:ea typeface="Times New Roman" panose="02020603050405020304" pitchFamily="18" charset="0"/>
              </a:rPr>
              <a:t>Step</a:t>
            </a:r>
            <a:r>
              <a:rPr lang="en-US" sz="1400" b="1" kern="0" spc="-15" dirty="0">
                <a:effectLst/>
                <a:latin typeface="Times New Roman" panose="02020603050405020304" pitchFamily="18" charset="0"/>
                <a:ea typeface="Times New Roman" panose="02020603050405020304" pitchFamily="18" charset="0"/>
              </a:rPr>
              <a:t> 5 </a:t>
            </a:r>
            <a:r>
              <a:rPr lang="en-US" sz="1400" b="1" kern="0" dirty="0">
                <a:effectLst/>
                <a:latin typeface="Times New Roman" panose="02020603050405020304" pitchFamily="18" charset="0"/>
                <a:ea typeface="Times New Roman" panose="02020603050405020304" pitchFamily="18" charset="0"/>
              </a:rPr>
              <a:t>–</a:t>
            </a:r>
            <a:r>
              <a:rPr lang="en-US" sz="1400" b="1" kern="0" spc="-15" dirty="0">
                <a:effectLst/>
                <a:latin typeface="Times New Roman" panose="02020603050405020304" pitchFamily="18" charset="0"/>
                <a:ea typeface="Times New Roman" panose="02020603050405020304" pitchFamily="18" charset="0"/>
              </a:rPr>
              <a:t> </a:t>
            </a:r>
            <a:r>
              <a:rPr lang="en-US" sz="1400" b="1" kern="0" spc="-15" dirty="0">
                <a:latin typeface="Times New Roman" panose="02020603050405020304" pitchFamily="18" charset="0"/>
                <a:ea typeface="Times New Roman" panose="02020603050405020304" pitchFamily="18" charset="0"/>
              </a:rPr>
              <a:t>FSB Correspondent Disclosure Process</a:t>
            </a:r>
            <a:endParaRPr lang="en-US" sz="1400" dirty="0">
              <a:effectLst/>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1600" spc="-5" dirty="0">
                <a:latin typeface="Times New Roman" panose="02020603050405020304" pitchFamily="18" charset="0"/>
                <a:ea typeface="Times New Roman" panose="02020603050405020304" pitchFamily="18" charset="0"/>
              </a:rPr>
              <a:t>1) Note that FSB does not provide disclosures or create/generate disclosures for correspondent clients.  </a:t>
            </a:r>
          </a:p>
          <a:p>
            <a:pPr marL="0" indent="0">
              <a:spcBef>
                <a:spcPts val="910"/>
              </a:spcBef>
              <a:spcAft>
                <a:spcPts val="0"/>
              </a:spcAft>
              <a:buSzPts val="1200"/>
              <a:buNone/>
              <a:tabLst>
                <a:tab pos="749935" algn="l"/>
              </a:tabLst>
            </a:pPr>
            <a:r>
              <a:rPr lang="en-US" sz="1600" spc="-5" dirty="0">
                <a:latin typeface="Times New Roman" panose="02020603050405020304" pitchFamily="18" charset="0"/>
                <a:ea typeface="Times New Roman" panose="02020603050405020304" pitchFamily="18" charset="0"/>
              </a:rPr>
              <a:t>2) FSB will however, at no additional charge, allow you to generate disclosure packages directly from </a:t>
            </a:r>
            <a:r>
              <a:rPr lang="en-US" sz="1600" spc="-5" dirty="0" err="1">
                <a:latin typeface="Times New Roman" panose="02020603050405020304" pitchFamily="18" charset="0"/>
                <a:ea typeface="Times New Roman" panose="02020603050405020304" pitchFamily="18" charset="0"/>
              </a:rPr>
              <a:t>MortgageBot</a:t>
            </a:r>
            <a:r>
              <a:rPr lang="en-US" sz="1600" spc="-5" dirty="0">
                <a:latin typeface="Times New Roman" panose="02020603050405020304" pitchFamily="18" charset="0"/>
                <a:ea typeface="Times New Roman" panose="02020603050405020304" pitchFamily="18" charset="0"/>
              </a:rPr>
              <a:t>. </a:t>
            </a:r>
          </a:p>
          <a:p>
            <a:pPr marL="0" indent="0">
              <a:spcBef>
                <a:spcPts val="910"/>
              </a:spcBef>
              <a:spcAft>
                <a:spcPts val="0"/>
              </a:spcAft>
              <a:buSzPts val="1200"/>
              <a:buNone/>
              <a:tabLst>
                <a:tab pos="749935" algn="l"/>
              </a:tabLst>
            </a:pPr>
            <a:r>
              <a:rPr lang="en-US" sz="1600" spc="-5" dirty="0">
                <a:latin typeface="Times New Roman" panose="02020603050405020304" pitchFamily="18" charset="0"/>
                <a:ea typeface="Times New Roman" panose="02020603050405020304" pitchFamily="18" charset="0"/>
              </a:rPr>
              <a:t>3) If you would like to utilize </a:t>
            </a:r>
            <a:r>
              <a:rPr lang="en-US" sz="1600" spc="-5" dirty="0" err="1">
                <a:latin typeface="Times New Roman" panose="02020603050405020304" pitchFamily="18" charset="0"/>
                <a:ea typeface="Times New Roman" panose="02020603050405020304" pitchFamily="18" charset="0"/>
              </a:rPr>
              <a:t>MortgageBot</a:t>
            </a:r>
            <a:r>
              <a:rPr lang="en-US" sz="1600" spc="-5" dirty="0">
                <a:latin typeface="Times New Roman" panose="02020603050405020304" pitchFamily="18" charset="0"/>
                <a:ea typeface="Times New Roman" panose="02020603050405020304" pitchFamily="18" charset="0"/>
              </a:rPr>
              <a:t> for initial disclosures, please setup additional training with your assigned Account Executive. They will train your staff on the disclosure process. </a:t>
            </a:r>
          </a:p>
          <a:p>
            <a:pPr marL="0" indent="0">
              <a:spcBef>
                <a:spcPts val="910"/>
              </a:spcBef>
              <a:spcAft>
                <a:spcPts val="0"/>
              </a:spcAft>
              <a:buSzPts val="1200"/>
              <a:buNone/>
              <a:tabLst>
                <a:tab pos="749935" algn="l"/>
              </a:tabLst>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4</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Reminder, C</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orrespondents clients must order an MI Quote (I/A) on a conventional loan in order to generate proper disclosures. </a:t>
            </a:r>
          </a:p>
          <a:p>
            <a:pPr marL="0" indent="0">
              <a:spcBef>
                <a:spcPts val="910"/>
              </a:spcBef>
              <a:spcAft>
                <a:spcPts val="0"/>
              </a:spcAft>
              <a:buSzPts val="1200"/>
              <a:buNone/>
              <a:tabLst>
                <a:tab pos="749935" algn="l"/>
              </a:tabLst>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As a reminder, we have a helpful tutorial on our </a:t>
            </a:r>
            <a:r>
              <a:rPr lang="en-US" sz="1600" dirty="0">
                <a:latin typeface="Times New Roman" panose="02020603050405020304" pitchFamily="18" charset="0"/>
                <a:ea typeface="Times New Roman" panose="02020603050405020304" pitchFamily="18" charset="0"/>
                <a:cs typeface="Times New Roman" panose="02020603050405020304" pitchFamily="18" charset="0"/>
                <a:hlinkClick r:id="rId2"/>
              </a:rPr>
              <a:t>www.fsbtpo.com</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web-site to teach you how to run an MI Quote within </a:t>
            </a:r>
            <a:r>
              <a:rPr lang="en-US" sz="1600" dirty="0" err="1">
                <a:latin typeface="Times New Roman" panose="02020603050405020304" pitchFamily="18" charset="0"/>
                <a:ea typeface="Times New Roman" panose="02020603050405020304" pitchFamily="18" charset="0"/>
                <a:cs typeface="Times New Roman" panose="02020603050405020304" pitchFamily="18" charset="0"/>
              </a:rPr>
              <a:t>MortgageBot</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a:t>
            </a:r>
          </a:p>
          <a:p>
            <a:pPr marL="228600" indent="-228600">
              <a:spcBef>
                <a:spcPts val="910"/>
              </a:spcBef>
              <a:spcAft>
                <a:spcPts val="0"/>
              </a:spcAft>
              <a:buSzPts val="1200"/>
              <a:buAutoNum type="alphaUcParenR"/>
              <a:tabLst>
                <a:tab pos="749935" algn="l"/>
              </a:tabLst>
            </a:pPr>
            <a:r>
              <a:rPr lang="en-US" sz="1600" dirty="0" err="1">
                <a:latin typeface="Times New Roman" panose="02020603050405020304" pitchFamily="18" charset="0"/>
                <a:ea typeface="Times New Roman" panose="02020603050405020304" pitchFamily="18" charset="0"/>
                <a:cs typeface="Times New Roman" panose="02020603050405020304" pitchFamily="18" charset="0"/>
              </a:rPr>
              <a:t>Goto</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Mortgage Support Resources</a:t>
            </a:r>
          </a:p>
          <a:p>
            <a:pPr marL="228600" indent="-228600">
              <a:spcBef>
                <a:spcPts val="910"/>
              </a:spcBef>
              <a:spcAft>
                <a:spcPts val="0"/>
              </a:spcAft>
              <a:buSzPts val="1200"/>
              <a:buAutoNum type="alphaUcParenR"/>
              <a:tabLst>
                <a:tab pos="749935" algn="l"/>
              </a:tabLst>
            </a:pPr>
            <a:r>
              <a:rPr lang="en-US" sz="1600" dirty="0" err="1">
                <a:latin typeface="Times New Roman" panose="02020603050405020304" pitchFamily="18" charset="0"/>
                <a:ea typeface="Times New Roman" panose="02020603050405020304" pitchFamily="18" charset="0"/>
                <a:cs typeface="Times New Roman" panose="02020603050405020304" pitchFamily="18" charset="0"/>
              </a:rPr>
              <a:t>Goto</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Document Library</a:t>
            </a:r>
          </a:p>
          <a:p>
            <a:pPr marL="228600" indent="-228600">
              <a:spcBef>
                <a:spcPts val="910"/>
              </a:spcBef>
              <a:spcAft>
                <a:spcPts val="0"/>
              </a:spcAft>
              <a:buSzPts val="1200"/>
              <a:buAutoNum type="alphaUcParenR"/>
              <a:tabLst>
                <a:tab pos="749935" algn="l"/>
              </a:tabLst>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Scroll down to our “Mortgage Bot and Support” section</a:t>
            </a:r>
          </a:p>
          <a:p>
            <a:pPr marL="228600" indent="-228600">
              <a:spcBef>
                <a:spcPts val="910"/>
              </a:spcBef>
              <a:spcAft>
                <a:spcPts val="0"/>
              </a:spcAft>
              <a:buSzPts val="1200"/>
              <a:buAutoNum type="alphaUcParenR"/>
              <a:tabLst>
                <a:tab pos="749935" algn="l"/>
              </a:tabLst>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See “</a:t>
            </a:r>
            <a:r>
              <a:rPr lang="en-US" sz="1600" b="0" i="0" dirty="0">
                <a:solidFill>
                  <a:srgbClr val="3A586E"/>
                </a:solidFill>
                <a:effectLst/>
                <a:latin typeface="Times New Roman" panose="02020603050405020304" pitchFamily="18" charset="0"/>
                <a:cs typeface="Times New Roman" panose="02020603050405020304" pitchFamily="18" charset="0"/>
              </a:rPr>
              <a:t>How to use </a:t>
            </a:r>
            <a:r>
              <a:rPr lang="en-US" sz="1600" b="0" i="0" dirty="0" err="1">
                <a:solidFill>
                  <a:srgbClr val="3A586E"/>
                </a:solidFill>
                <a:effectLst/>
                <a:latin typeface="Times New Roman" panose="02020603050405020304" pitchFamily="18" charset="0"/>
                <a:cs typeface="Times New Roman" panose="02020603050405020304" pitchFamily="18" charset="0"/>
              </a:rPr>
              <a:t>Mortgagebot</a:t>
            </a:r>
            <a:r>
              <a:rPr lang="en-US" sz="1600" b="0" i="0" dirty="0">
                <a:solidFill>
                  <a:srgbClr val="3A586E"/>
                </a:solidFill>
                <a:effectLst/>
                <a:latin typeface="Times New Roman" panose="02020603050405020304" pitchFamily="18" charset="0"/>
                <a:cs typeface="Times New Roman" panose="02020603050405020304" pitchFamily="18" charset="0"/>
              </a:rPr>
              <a:t> for PMI Quote” (Insert Link later)</a:t>
            </a:r>
            <a:endParaRPr lang="en-US" sz="1600" spc="-5"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spcBef>
                <a:spcPts val="910"/>
              </a:spcBef>
              <a:spcAft>
                <a:spcPts val="0"/>
              </a:spcAft>
              <a:buSzPts val="1200"/>
              <a:buNone/>
              <a:tabLst>
                <a:tab pos="749935" algn="l"/>
              </a:tabLst>
            </a:pPr>
            <a:r>
              <a:rPr lang="en-US" sz="1600" spc="-5" dirty="0">
                <a:latin typeface="Times New Roman" panose="02020603050405020304" pitchFamily="18" charset="0"/>
                <a:ea typeface="Times New Roman" panose="02020603050405020304" pitchFamily="18" charset="0"/>
              </a:rPr>
              <a:t>5) All Loan Estimate fees will be editable for correspondent client use, however we will not setup templates per correspondent client.</a:t>
            </a:r>
          </a:p>
          <a:p>
            <a:pPr marL="0" indent="0">
              <a:spcBef>
                <a:spcPts val="910"/>
              </a:spcBef>
              <a:spcAft>
                <a:spcPts val="0"/>
              </a:spcAft>
              <a:buSzPts val="1200"/>
              <a:buNone/>
              <a:tabLst>
                <a:tab pos="749935" algn="l"/>
              </a:tabLst>
            </a:pPr>
            <a:r>
              <a:rPr lang="en-US" sz="1600" b="1" spc="-5" dirty="0">
                <a:latin typeface="Times New Roman" panose="02020603050405020304" pitchFamily="18" charset="0"/>
                <a:ea typeface="Times New Roman" panose="02020603050405020304" pitchFamily="18" charset="0"/>
              </a:rPr>
              <a:t>FSB IS NOT RESPONSIBLE FOR EACH CORRESPONDENTS DISCLOSURES. PRIOR TO EACH LOAN BEING CLEARED TO CLOSE HOWEVER, WE WILL REVIEW THE DISCLOSURES TO MAKE SURE THEY ARE ACCEPTABLE FOR PURCHASE.</a:t>
            </a:r>
            <a:endParaRPr lang="en-US" sz="1500" b="1"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effectLst/>
              <a:latin typeface="Times New Roman" panose="02020603050405020304" pitchFamily="18" charset="0"/>
              <a:ea typeface="Times New Roman" panose="02020603050405020304" pitchFamily="18" charset="0"/>
            </a:endParaRPr>
          </a:p>
          <a:p>
            <a:pPr>
              <a:buFont typeface="Wingdings" panose="05000000000000000000" pitchFamily="2" charset="2"/>
              <a:buChar char="ü"/>
            </a:pPr>
            <a:endParaRPr lang="en-US" sz="1200" b="1" dirty="0"/>
          </a:p>
          <a:p>
            <a:pPr>
              <a:buFont typeface="Wingdings" panose="05000000000000000000" pitchFamily="2" charset="2"/>
              <a:buChar char="ü"/>
            </a:pPr>
            <a:endParaRPr lang="en-US" sz="1200" dirty="0"/>
          </a:p>
          <a:p>
            <a:pPr>
              <a:buFont typeface="Wingdings" panose="05000000000000000000" pitchFamily="2" charset="2"/>
              <a:buChar char="ü"/>
            </a:pPr>
            <a:endParaRPr lang="en-US" sz="1200" dirty="0"/>
          </a:p>
        </p:txBody>
      </p:sp>
      <p:sp>
        <p:nvSpPr>
          <p:cNvPr id="4" name="Text Placeholder 3">
            <a:extLst>
              <a:ext uri="{FF2B5EF4-FFF2-40B4-BE49-F238E27FC236}">
                <a16:creationId xmlns:a16="http://schemas.microsoft.com/office/drawing/2014/main" id="{94D17AC8-EEFD-4D9F-BF08-BD845C56FEF7}"/>
              </a:ext>
            </a:extLst>
          </p:cNvPr>
          <p:cNvSpPr>
            <a:spLocks noGrp="1"/>
          </p:cNvSpPr>
          <p:nvPr>
            <p:ph type="body" sz="half" idx="2"/>
          </p:nvPr>
        </p:nvSpPr>
        <p:spPr>
          <a:xfrm>
            <a:off x="723900" y="2101334"/>
            <a:ext cx="3855720" cy="4517579"/>
          </a:xfrm>
        </p:spPr>
        <p:txBody>
          <a:bodyPr>
            <a:normAutofit/>
          </a:bodyPr>
          <a:lstStyle/>
          <a:p>
            <a:r>
              <a:rPr lang="en-US" dirty="0"/>
              <a:t>Please see the steps on the right for the fifth step, Correspondent Disclosing. </a:t>
            </a:r>
          </a:p>
          <a:p>
            <a:endParaRPr lang="en-US" dirty="0"/>
          </a:p>
        </p:txBody>
      </p:sp>
    </p:spTree>
    <p:extLst>
      <p:ext uri="{BB962C8B-B14F-4D97-AF65-F5344CB8AC3E}">
        <p14:creationId xmlns:p14="http://schemas.microsoft.com/office/powerpoint/2010/main" val="176857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3C3C3-BA0E-4E25-B2C0-758001C5ADBA}"/>
              </a:ext>
            </a:extLst>
          </p:cNvPr>
          <p:cNvSpPr>
            <a:spLocks noGrp="1"/>
          </p:cNvSpPr>
          <p:nvPr>
            <p:ph type="title"/>
          </p:nvPr>
        </p:nvSpPr>
        <p:spPr/>
        <p:txBody>
          <a:bodyPr/>
          <a:lstStyle/>
          <a:p>
            <a:r>
              <a:rPr lang="en-US" dirty="0"/>
              <a:t>Starting a loan with FSB</a:t>
            </a:r>
          </a:p>
        </p:txBody>
      </p:sp>
      <p:sp>
        <p:nvSpPr>
          <p:cNvPr id="3" name="Content Placeholder 2">
            <a:extLst>
              <a:ext uri="{FF2B5EF4-FFF2-40B4-BE49-F238E27FC236}">
                <a16:creationId xmlns:a16="http://schemas.microsoft.com/office/drawing/2014/main" id="{226E94EB-105F-49E2-8874-BB89D4EC664D}"/>
              </a:ext>
            </a:extLst>
          </p:cNvPr>
          <p:cNvSpPr>
            <a:spLocks noGrp="1"/>
          </p:cNvSpPr>
          <p:nvPr>
            <p:ph idx="1"/>
          </p:nvPr>
        </p:nvSpPr>
        <p:spPr>
          <a:xfrm>
            <a:off x="5763237" y="256058"/>
            <a:ext cx="6132352" cy="6429967"/>
          </a:xfrm>
        </p:spPr>
        <p:txBody>
          <a:bodyPr>
            <a:normAutofit/>
          </a:bodyPr>
          <a:lstStyle/>
          <a:p>
            <a:pPr>
              <a:buFont typeface="Wingdings" panose="05000000000000000000" pitchFamily="2" charset="2"/>
              <a:buChar char="ü"/>
            </a:pPr>
            <a:r>
              <a:rPr lang="en-US" sz="1200" b="1" dirty="0"/>
              <a:t>Initial Loan Set Up Steps:</a:t>
            </a:r>
          </a:p>
          <a:p>
            <a:pPr marL="63500" marR="0">
              <a:spcBef>
                <a:spcPts val="790"/>
              </a:spcBef>
              <a:spcAft>
                <a:spcPts val="0"/>
              </a:spcAft>
            </a:pPr>
            <a:r>
              <a:rPr lang="en-US" sz="1400" b="1" kern="0" dirty="0">
                <a:effectLst/>
                <a:latin typeface="Times New Roman" panose="02020603050405020304" pitchFamily="18" charset="0"/>
                <a:ea typeface="Times New Roman" panose="02020603050405020304" pitchFamily="18" charset="0"/>
              </a:rPr>
              <a:t>Step</a:t>
            </a:r>
            <a:r>
              <a:rPr lang="en-US" sz="1400" b="1" kern="0" spc="-15" dirty="0">
                <a:effectLst/>
                <a:latin typeface="Times New Roman" panose="02020603050405020304" pitchFamily="18" charset="0"/>
                <a:ea typeface="Times New Roman" panose="02020603050405020304" pitchFamily="18" charset="0"/>
              </a:rPr>
              <a:t> 6 </a:t>
            </a:r>
            <a:r>
              <a:rPr lang="en-US" sz="1400" b="1" kern="0" dirty="0">
                <a:effectLst/>
                <a:latin typeface="Times New Roman" panose="02020603050405020304" pitchFamily="18" charset="0"/>
                <a:ea typeface="Times New Roman" panose="02020603050405020304" pitchFamily="18" charset="0"/>
              </a:rPr>
              <a:t>–</a:t>
            </a:r>
            <a:r>
              <a:rPr lang="en-US" sz="1400" b="1" kern="0" spc="-15" dirty="0">
                <a:effectLst/>
                <a:latin typeface="Times New Roman" panose="02020603050405020304" pitchFamily="18" charset="0"/>
                <a:ea typeface="Times New Roman" panose="02020603050405020304" pitchFamily="18" charset="0"/>
              </a:rPr>
              <a:t> </a:t>
            </a:r>
            <a:r>
              <a:rPr lang="en-US" sz="1400" b="1" kern="0" spc="-15" dirty="0">
                <a:latin typeface="Times New Roman" panose="02020603050405020304" pitchFamily="18" charset="0"/>
                <a:ea typeface="Times New Roman" panose="02020603050405020304" pitchFamily="18" charset="0"/>
              </a:rPr>
              <a:t>FSB Correspondent Appraisal</a:t>
            </a:r>
          </a:p>
          <a:p>
            <a:pPr marL="63500" marR="0">
              <a:spcBef>
                <a:spcPts val="790"/>
              </a:spcBef>
              <a:spcAft>
                <a:spcPts val="0"/>
              </a:spcAft>
            </a:pPr>
            <a:r>
              <a:rPr lang="en-US" sz="1400" b="1" kern="0" spc="-15" dirty="0">
                <a:effectLst/>
                <a:latin typeface="Times New Roman" panose="02020603050405020304" pitchFamily="18" charset="0"/>
                <a:ea typeface="Times New Roman" panose="02020603050405020304" pitchFamily="18" charset="0"/>
              </a:rPr>
              <a:t>Appraisal Requirements</a:t>
            </a:r>
            <a:endParaRPr lang="en-US" sz="1400" dirty="0">
              <a:effectLst/>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1200" dirty="0">
                <a:solidFill>
                  <a:schemeClr val="tx1"/>
                </a:solidFill>
                <a:latin typeface="Times New Roman" panose="02020603050405020304" pitchFamily="18" charset="0"/>
                <a:cs typeface="Times New Roman" panose="02020603050405020304" pitchFamily="18" charset="0"/>
              </a:rPr>
              <a:t>1) All FSB Correspondent Clients are required to certify that they meet all AIR guidelines. </a:t>
            </a:r>
          </a:p>
          <a:p>
            <a:pPr marL="0" indent="0">
              <a:spcBef>
                <a:spcPts val="910"/>
              </a:spcBef>
              <a:spcAft>
                <a:spcPts val="0"/>
              </a:spcAft>
              <a:buSzPts val="1200"/>
              <a:buNone/>
              <a:tabLst>
                <a:tab pos="749935" algn="l"/>
              </a:tabLst>
            </a:pPr>
            <a:r>
              <a:rPr lang="en-US" sz="1200" b="0" i="0" dirty="0">
                <a:solidFill>
                  <a:schemeClr val="tx1"/>
                </a:solidFill>
                <a:effectLst/>
                <a:latin typeface="Times New Roman" panose="02020603050405020304" pitchFamily="18" charset="0"/>
                <a:cs typeface="Times New Roman" panose="02020603050405020304" pitchFamily="18" charset="0"/>
              </a:rPr>
              <a:t>2) Correspondent Clients are responsible to order their own appraisals.</a:t>
            </a:r>
          </a:p>
          <a:p>
            <a:pPr marL="0" indent="0">
              <a:spcBef>
                <a:spcPts val="910"/>
              </a:spcBef>
              <a:spcAft>
                <a:spcPts val="0"/>
              </a:spcAft>
              <a:buSzPts val="1200"/>
              <a:buNone/>
              <a:tabLst>
                <a:tab pos="749935" algn="l"/>
              </a:tabLst>
            </a:pPr>
            <a:r>
              <a:rPr lang="en-US" sz="1200" dirty="0">
                <a:solidFill>
                  <a:schemeClr val="tx1"/>
                </a:solidFill>
                <a:latin typeface="Times New Roman" panose="02020603050405020304" pitchFamily="18" charset="0"/>
                <a:cs typeface="Times New Roman" panose="02020603050405020304" pitchFamily="18" charset="0"/>
              </a:rPr>
              <a:t>3) </a:t>
            </a:r>
            <a:r>
              <a:rPr lang="en-US" sz="1200" spc="-5"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Please make sure to upload each Appraisal into Image Flow, in color. (See further details in this presentation within the “Underwriting Submission” section)</a:t>
            </a:r>
          </a:p>
          <a:p>
            <a:pPr marL="0" indent="0">
              <a:spcBef>
                <a:spcPts val="910"/>
              </a:spcBef>
              <a:spcAft>
                <a:spcPts val="0"/>
              </a:spcAft>
              <a:buSzPts val="1200"/>
              <a:buNone/>
              <a:tabLst>
                <a:tab pos="749935" algn="l"/>
              </a:tabLst>
            </a:pPr>
            <a:r>
              <a:rPr lang="en-US" sz="1200" spc="-5"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4) FSB Underwriter will condition correspondent to email SSR/UCDP's to Correspondent@flanaganstatebank.com prior to the delivery of each loan.</a:t>
            </a:r>
          </a:p>
          <a:p>
            <a:pPr marL="0" indent="0">
              <a:spcBef>
                <a:spcPts val="910"/>
              </a:spcBef>
              <a:spcAft>
                <a:spcPts val="0"/>
              </a:spcAft>
              <a:buSzPts val="1200"/>
              <a:buNone/>
              <a:tabLst>
                <a:tab pos="749935" algn="l"/>
              </a:tabLst>
            </a:pPr>
            <a:r>
              <a:rPr lang="en-US" sz="1200" spc="-5"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5) Correspondent clients are required to order their own VA appraisals, please make sure to review our process for VA loans located on </a:t>
            </a:r>
            <a:r>
              <a:rPr lang="en-US" sz="1200" spc="-5"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hlinkClick r:id="rId2"/>
              </a:rPr>
              <a:t>www.fsbtpo.com</a:t>
            </a:r>
            <a:r>
              <a:rPr lang="en-US" sz="1200" spc="-5"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as this process is much different than any other product. Here are a few basics w</a:t>
            </a:r>
            <a:r>
              <a:rPr lang="en-US" sz="1100" dirty="0"/>
              <a:t>hen ordering a VA appraisal through the </a:t>
            </a:r>
            <a:r>
              <a:rPr lang="en-US" sz="1100" dirty="0" err="1"/>
              <a:t>WEBlgy</a:t>
            </a:r>
            <a:r>
              <a:rPr lang="en-US" sz="1100" dirty="0"/>
              <a:t> portal and using FSB as your sponsor:</a:t>
            </a:r>
          </a:p>
          <a:p>
            <a:pPr marL="228600" indent="-228600">
              <a:spcBef>
                <a:spcPts val="910"/>
              </a:spcBef>
              <a:spcAft>
                <a:spcPts val="0"/>
              </a:spcAft>
              <a:buSzPts val="1200"/>
              <a:buAutoNum type="alphaUcParenR"/>
              <a:tabLst>
                <a:tab pos="749935" algn="l"/>
              </a:tabLst>
            </a:pPr>
            <a:r>
              <a:rPr lang="en-US" sz="1100" dirty="0"/>
              <a:t>Always order your appraisal as LAPP. This will allow FSB to complete the NOV. </a:t>
            </a:r>
          </a:p>
          <a:p>
            <a:pPr marL="228600" indent="-228600">
              <a:spcBef>
                <a:spcPts val="910"/>
              </a:spcBef>
              <a:spcAft>
                <a:spcPts val="0"/>
              </a:spcAft>
              <a:buSzPts val="1200"/>
              <a:buAutoNum type="alphaUcParenR"/>
              <a:tabLst>
                <a:tab pos="749935" algn="l"/>
              </a:tabLst>
            </a:pPr>
            <a:r>
              <a:rPr lang="en-US" sz="1100" dirty="0"/>
              <a:t>This will allow for quicker turn time on this since we do not have to wait for VA to complete.</a:t>
            </a:r>
          </a:p>
          <a:p>
            <a:pPr marL="228600" indent="-228600">
              <a:spcBef>
                <a:spcPts val="910"/>
              </a:spcBef>
              <a:spcAft>
                <a:spcPts val="0"/>
              </a:spcAft>
              <a:buSzPts val="1200"/>
              <a:buAutoNum type="alphaUcParenR"/>
              <a:tabLst>
                <a:tab pos="749935" algn="l"/>
              </a:tabLst>
            </a:pPr>
            <a:r>
              <a:rPr lang="en-US" sz="1100" dirty="0"/>
              <a:t>FSB will be the sponsoring Lender. Please enter in our VA ID: 7095710000 </a:t>
            </a:r>
          </a:p>
          <a:p>
            <a:pPr marL="228600" indent="-228600">
              <a:spcBef>
                <a:spcPts val="910"/>
              </a:spcBef>
              <a:spcAft>
                <a:spcPts val="0"/>
              </a:spcAft>
              <a:buSzPts val="1200"/>
              <a:buAutoNum type="alphaUcParenR"/>
              <a:tabLst>
                <a:tab pos="749935" algn="l"/>
              </a:tabLst>
            </a:pPr>
            <a:r>
              <a:rPr lang="en-US" sz="1100" spc="-5"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Please see </a:t>
            </a:r>
            <a:r>
              <a:rPr lang="en-US" sz="1100" spc="-5"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hlinkClick r:id="rId2"/>
              </a:rPr>
              <a:t>www.fsbtpo.com</a:t>
            </a:r>
            <a:r>
              <a:rPr lang="en-US" sz="1100" spc="-5"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for further details.</a:t>
            </a:r>
            <a:endParaRPr lang="en-US" sz="1200" spc="-5"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spcBef>
                <a:spcPts val="910"/>
              </a:spcBef>
              <a:spcAft>
                <a:spcPts val="0"/>
              </a:spcAft>
              <a:buSzPts val="1200"/>
              <a:buNone/>
              <a:tabLst>
                <a:tab pos="749935" algn="l"/>
              </a:tabLst>
            </a:pPr>
            <a:endParaRPr lang="en-US" sz="1100" spc="-5" dirty="0">
              <a:solidFill>
                <a:schemeClr val="tx1"/>
              </a:solidFill>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solidFill>
                <a:schemeClr val="tx1"/>
              </a:solidFill>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effectLst/>
              <a:latin typeface="Times New Roman" panose="02020603050405020304" pitchFamily="18" charset="0"/>
              <a:ea typeface="Times New Roman" panose="02020603050405020304" pitchFamily="18" charset="0"/>
            </a:endParaRPr>
          </a:p>
          <a:p>
            <a:pPr>
              <a:buFont typeface="Wingdings" panose="05000000000000000000" pitchFamily="2" charset="2"/>
              <a:buChar char="ü"/>
            </a:pPr>
            <a:endParaRPr lang="en-US" sz="1200" b="1" dirty="0"/>
          </a:p>
          <a:p>
            <a:pPr>
              <a:buFont typeface="Wingdings" panose="05000000000000000000" pitchFamily="2" charset="2"/>
              <a:buChar char="ü"/>
            </a:pPr>
            <a:endParaRPr lang="en-US" sz="1200" dirty="0"/>
          </a:p>
          <a:p>
            <a:pPr>
              <a:buFont typeface="Wingdings" panose="05000000000000000000" pitchFamily="2" charset="2"/>
              <a:buChar char="ü"/>
            </a:pPr>
            <a:endParaRPr lang="en-US" sz="1200" dirty="0"/>
          </a:p>
        </p:txBody>
      </p:sp>
      <p:sp>
        <p:nvSpPr>
          <p:cNvPr id="4" name="Text Placeholder 3">
            <a:extLst>
              <a:ext uri="{FF2B5EF4-FFF2-40B4-BE49-F238E27FC236}">
                <a16:creationId xmlns:a16="http://schemas.microsoft.com/office/drawing/2014/main" id="{94D17AC8-EEFD-4D9F-BF08-BD845C56FEF7}"/>
              </a:ext>
            </a:extLst>
          </p:cNvPr>
          <p:cNvSpPr>
            <a:spLocks noGrp="1"/>
          </p:cNvSpPr>
          <p:nvPr>
            <p:ph type="body" sz="half" idx="2"/>
          </p:nvPr>
        </p:nvSpPr>
        <p:spPr>
          <a:xfrm>
            <a:off x="723900" y="2101334"/>
            <a:ext cx="3855720" cy="4517579"/>
          </a:xfrm>
        </p:spPr>
        <p:txBody>
          <a:bodyPr>
            <a:normAutofit/>
          </a:bodyPr>
          <a:lstStyle/>
          <a:p>
            <a:r>
              <a:rPr lang="en-US" dirty="0"/>
              <a:t>Please see the steps on the right for the sixth step, the Correspondent Appraisal Process. </a:t>
            </a:r>
          </a:p>
          <a:p>
            <a:endParaRPr lang="en-US" dirty="0"/>
          </a:p>
        </p:txBody>
      </p:sp>
    </p:spTree>
    <p:extLst>
      <p:ext uri="{BB962C8B-B14F-4D97-AF65-F5344CB8AC3E}">
        <p14:creationId xmlns:p14="http://schemas.microsoft.com/office/powerpoint/2010/main" val="2053350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A5C21-EF0C-40D5-82A9-C285D264F656}"/>
              </a:ext>
            </a:extLst>
          </p:cNvPr>
          <p:cNvSpPr>
            <a:spLocks noGrp="1"/>
          </p:cNvSpPr>
          <p:nvPr>
            <p:ph type="title"/>
          </p:nvPr>
        </p:nvSpPr>
        <p:spPr>
          <a:xfrm>
            <a:off x="1371600" y="290468"/>
            <a:ext cx="9601200" cy="589327"/>
          </a:xfrm>
        </p:spPr>
        <p:txBody>
          <a:bodyPr>
            <a:normAutofit fontScale="90000"/>
          </a:bodyPr>
          <a:lstStyle/>
          <a:p>
            <a:r>
              <a:rPr lang="en-US" dirty="0"/>
              <a:t>Processing Government Loans</a:t>
            </a:r>
          </a:p>
        </p:txBody>
      </p:sp>
      <p:sp>
        <p:nvSpPr>
          <p:cNvPr id="3" name="Content Placeholder 2">
            <a:extLst>
              <a:ext uri="{FF2B5EF4-FFF2-40B4-BE49-F238E27FC236}">
                <a16:creationId xmlns:a16="http://schemas.microsoft.com/office/drawing/2014/main" id="{6BBF0A06-85F8-4F0B-8A29-0E92A0DEB20C}"/>
              </a:ext>
            </a:extLst>
          </p:cNvPr>
          <p:cNvSpPr>
            <a:spLocks noGrp="1"/>
          </p:cNvSpPr>
          <p:nvPr>
            <p:ph idx="1"/>
          </p:nvPr>
        </p:nvSpPr>
        <p:spPr>
          <a:xfrm>
            <a:off x="1371600" y="861968"/>
            <a:ext cx="10301678" cy="1528894"/>
          </a:xfrm>
        </p:spPr>
        <p:txBody>
          <a:bodyPr>
            <a:normAutofit/>
          </a:bodyPr>
          <a:lstStyle/>
          <a:p>
            <a:pPr marL="0" indent="0">
              <a:buNone/>
            </a:pPr>
            <a:r>
              <a:rPr lang="en-US" sz="1400" dirty="0"/>
              <a:t>Government loans on the Secondary Market are full of documentation requirements!  FSB does its very best to limit the documentation when we are able, but these loans by nature require more documentation than a conventional loan and substantially more than a portfolio loan. To help you navigate the requirements, we strongly recommend sending files over for Prequal!  The Prequal will be written out to help you know what our underwriting will be looking for in terms of documentation based on the URLA, Credit and AUS Findings.  </a:t>
            </a:r>
          </a:p>
          <a:p>
            <a:pPr marL="0" indent="0">
              <a:buNone/>
            </a:pPr>
            <a:r>
              <a:rPr lang="en-US" sz="1400" dirty="0"/>
              <a:t>Here is a list of very standard requirements from underwriting to help you get a feel for what we will need:</a:t>
            </a:r>
          </a:p>
          <a:p>
            <a:pPr marL="0" indent="0">
              <a:buNone/>
            </a:pPr>
            <a:endParaRPr lang="en-US" sz="1400" dirty="0"/>
          </a:p>
        </p:txBody>
      </p:sp>
      <p:graphicFrame>
        <p:nvGraphicFramePr>
          <p:cNvPr id="4" name="Table 4">
            <a:extLst>
              <a:ext uri="{FF2B5EF4-FFF2-40B4-BE49-F238E27FC236}">
                <a16:creationId xmlns:a16="http://schemas.microsoft.com/office/drawing/2014/main" id="{1594CEE5-1136-4821-A631-765FFD21FFBE}"/>
              </a:ext>
            </a:extLst>
          </p:cNvPr>
          <p:cNvGraphicFramePr>
            <a:graphicFrameLocks noGrp="1"/>
          </p:cNvGraphicFramePr>
          <p:nvPr>
            <p:extLst>
              <p:ext uri="{D42A27DB-BD31-4B8C-83A1-F6EECF244321}">
                <p14:modId xmlns:p14="http://schemas.microsoft.com/office/powerpoint/2010/main" val="138467606"/>
              </p:ext>
            </p:extLst>
          </p:nvPr>
        </p:nvGraphicFramePr>
        <p:xfrm>
          <a:off x="1259279" y="2164362"/>
          <a:ext cx="10413999" cy="4480560"/>
        </p:xfrm>
        <a:graphic>
          <a:graphicData uri="http://schemas.openxmlformats.org/drawingml/2006/table">
            <a:tbl>
              <a:tblPr firstRow="1" bandRow="1">
                <a:tableStyleId>{5C22544A-7EE6-4342-B048-85BDC9FD1C3A}</a:tableStyleId>
              </a:tblPr>
              <a:tblGrid>
                <a:gridCol w="5114023">
                  <a:extLst>
                    <a:ext uri="{9D8B030D-6E8A-4147-A177-3AD203B41FA5}">
                      <a16:colId xmlns:a16="http://schemas.microsoft.com/office/drawing/2014/main" val="995788561"/>
                    </a:ext>
                  </a:extLst>
                </a:gridCol>
                <a:gridCol w="707006">
                  <a:extLst>
                    <a:ext uri="{9D8B030D-6E8A-4147-A177-3AD203B41FA5}">
                      <a16:colId xmlns:a16="http://schemas.microsoft.com/office/drawing/2014/main" val="2379079191"/>
                    </a:ext>
                  </a:extLst>
                </a:gridCol>
                <a:gridCol w="1283516">
                  <a:extLst>
                    <a:ext uri="{9D8B030D-6E8A-4147-A177-3AD203B41FA5}">
                      <a16:colId xmlns:a16="http://schemas.microsoft.com/office/drawing/2014/main" val="3851779900"/>
                    </a:ext>
                  </a:extLst>
                </a:gridCol>
                <a:gridCol w="931178">
                  <a:extLst>
                    <a:ext uri="{9D8B030D-6E8A-4147-A177-3AD203B41FA5}">
                      <a16:colId xmlns:a16="http://schemas.microsoft.com/office/drawing/2014/main" val="4206742421"/>
                    </a:ext>
                  </a:extLst>
                </a:gridCol>
                <a:gridCol w="973123">
                  <a:extLst>
                    <a:ext uri="{9D8B030D-6E8A-4147-A177-3AD203B41FA5}">
                      <a16:colId xmlns:a16="http://schemas.microsoft.com/office/drawing/2014/main" val="3353299322"/>
                    </a:ext>
                  </a:extLst>
                </a:gridCol>
                <a:gridCol w="1405153">
                  <a:extLst>
                    <a:ext uri="{9D8B030D-6E8A-4147-A177-3AD203B41FA5}">
                      <a16:colId xmlns:a16="http://schemas.microsoft.com/office/drawing/2014/main" val="770312890"/>
                    </a:ext>
                  </a:extLst>
                </a:gridCol>
              </a:tblGrid>
              <a:tr h="182880">
                <a:tc>
                  <a:txBody>
                    <a:bodyPr/>
                    <a:lstStyle/>
                    <a:p>
                      <a:r>
                        <a:rPr lang="en-US" sz="1200" dirty="0"/>
                        <a:t>Document</a:t>
                      </a:r>
                    </a:p>
                  </a:txBody>
                  <a:tcPr/>
                </a:tc>
                <a:tc>
                  <a:txBody>
                    <a:bodyPr/>
                    <a:lstStyle/>
                    <a:p>
                      <a:pPr algn="ctr"/>
                      <a:r>
                        <a:rPr lang="en-US" sz="1200" dirty="0"/>
                        <a:t>All Loans</a:t>
                      </a:r>
                    </a:p>
                  </a:txBody>
                  <a:tcPr/>
                </a:tc>
                <a:tc>
                  <a:txBody>
                    <a:bodyPr/>
                    <a:lstStyle/>
                    <a:p>
                      <a:pPr algn="ctr"/>
                      <a:r>
                        <a:rPr lang="en-US" sz="1200" dirty="0"/>
                        <a:t>FHA</a:t>
                      </a:r>
                    </a:p>
                  </a:txBody>
                  <a:tcPr/>
                </a:tc>
                <a:tc>
                  <a:txBody>
                    <a:bodyPr/>
                    <a:lstStyle/>
                    <a:p>
                      <a:pPr algn="ctr"/>
                      <a:r>
                        <a:rPr lang="en-US" sz="1200" dirty="0"/>
                        <a:t>VA</a:t>
                      </a:r>
                    </a:p>
                  </a:txBody>
                  <a:tcPr/>
                </a:tc>
                <a:tc>
                  <a:txBody>
                    <a:bodyPr/>
                    <a:lstStyle/>
                    <a:p>
                      <a:pPr algn="ctr"/>
                      <a:r>
                        <a:rPr lang="en-US" sz="1200" dirty="0"/>
                        <a:t>USDA</a:t>
                      </a:r>
                    </a:p>
                  </a:txBody>
                  <a:tcPr/>
                </a:tc>
                <a:tc>
                  <a:txBody>
                    <a:bodyPr/>
                    <a:lstStyle/>
                    <a:p>
                      <a:pPr algn="ctr"/>
                      <a:r>
                        <a:rPr lang="en-US" sz="1200" dirty="0"/>
                        <a:t>Conventional</a:t>
                      </a:r>
                    </a:p>
                  </a:txBody>
                  <a:tcPr/>
                </a:tc>
                <a:extLst>
                  <a:ext uri="{0D108BD9-81ED-4DB2-BD59-A6C34878D82A}">
                    <a16:rowId xmlns:a16="http://schemas.microsoft.com/office/drawing/2014/main" val="1185881474"/>
                  </a:ext>
                </a:extLst>
              </a:tr>
              <a:tr h="182880">
                <a:tc>
                  <a:txBody>
                    <a:bodyPr/>
                    <a:lstStyle/>
                    <a:p>
                      <a:r>
                        <a:rPr lang="en-US" sz="1200" dirty="0"/>
                        <a:t>Copy of Driver’s License – all borrowers</a:t>
                      </a:r>
                    </a:p>
                  </a:txBody>
                  <a:tcPr/>
                </a:tc>
                <a:tc>
                  <a:txBody>
                    <a:bodyPr/>
                    <a:lstStyle/>
                    <a:p>
                      <a:pPr algn="ctr"/>
                      <a:r>
                        <a:rPr lang="en-US" sz="1200" dirty="0"/>
                        <a:t>X</a:t>
                      </a:r>
                    </a:p>
                  </a:txBody>
                  <a:tcPr/>
                </a:tc>
                <a:tc>
                  <a:txBody>
                    <a:bodyPr/>
                    <a:lstStyle/>
                    <a:p>
                      <a:pPr algn="ctr"/>
                      <a:endParaRPr lang="en-US" sz="1200"/>
                    </a:p>
                  </a:txBody>
                  <a:tcPr/>
                </a:tc>
                <a:tc>
                  <a:txBody>
                    <a:bodyPr/>
                    <a:lstStyle/>
                    <a:p>
                      <a:pPr algn="ctr"/>
                      <a:endParaRPr lang="en-US" sz="1200" dirty="0"/>
                    </a:p>
                  </a:txBody>
                  <a:tcPr/>
                </a:tc>
                <a:tc>
                  <a:txBody>
                    <a:bodyPr/>
                    <a:lstStyle/>
                    <a:p>
                      <a:pPr algn="ctr"/>
                      <a:endParaRPr lang="en-US" sz="1200"/>
                    </a:p>
                  </a:txBody>
                  <a:tcPr/>
                </a:tc>
                <a:tc>
                  <a:txBody>
                    <a:bodyPr/>
                    <a:lstStyle/>
                    <a:p>
                      <a:pPr algn="ctr"/>
                      <a:endParaRPr lang="en-US" sz="1200"/>
                    </a:p>
                  </a:txBody>
                  <a:tcPr/>
                </a:tc>
                <a:extLst>
                  <a:ext uri="{0D108BD9-81ED-4DB2-BD59-A6C34878D82A}">
                    <a16:rowId xmlns:a16="http://schemas.microsoft.com/office/drawing/2014/main" val="2723088565"/>
                  </a:ext>
                </a:extLst>
              </a:tr>
              <a:tr h="182880">
                <a:tc>
                  <a:txBody>
                    <a:bodyPr/>
                    <a:lstStyle/>
                    <a:p>
                      <a:r>
                        <a:rPr lang="en-US" sz="1200" dirty="0"/>
                        <a:t>2 years W-2’s/1099’s – all borrowers</a:t>
                      </a:r>
                    </a:p>
                  </a:txBody>
                  <a:tcPr/>
                </a:tc>
                <a:tc>
                  <a:txBody>
                    <a:bodyPr/>
                    <a:lstStyle/>
                    <a:p>
                      <a:pPr algn="ctr"/>
                      <a:endParaRPr lang="en-US" sz="1200" dirty="0"/>
                    </a:p>
                  </a:txBody>
                  <a:tcPr/>
                </a:tc>
                <a:tc>
                  <a:txBody>
                    <a:bodyPr/>
                    <a:lstStyle/>
                    <a:p>
                      <a:pPr algn="ctr"/>
                      <a:r>
                        <a:rPr lang="en-US" sz="1200" dirty="0"/>
                        <a:t>X</a:t>
                      </a:r>
                    </a:p>
                  </a:txBody>
                  <a:tcPr/>
                </a:tc>
                <a:tc>
                  <a:txBody>
                    <a:bodyPr/>
                    <a:lstStyle/>
                    <a:p>
                      <a:pPr algn="ctr"/>
                      <a:r>
                        <a:rPr lang="en-US" sz="1200" dirty="0"/>
                        <a:t>X</a:t>
                      </a:r>
                    </a:p>
                  </a:txBody>
                  <a:tcPr/>
                </a:tc>
                <a:tc>
                  <a:txBody>
                    <a:bodyPr/>
                    <a:lstStyle/>
                    <a:p>
                      <a:pPr algn="ctr"/>
                      <a:r>
                        <a:rPr lang="en-US" sz="1200" dirty="0"/>
                        <a:t>X</a:t>
                      </a:r>
                    </a:p>
                  </a:txBody>
                  <a:tcPr/>
                </a:tc>
                <a:tc>
                  <a:txBody>
                    <a:bodyPr/>
                    <a:lstStyle/>
                    <a:p>
                      <a:pPr algn="ctr"/>
                      <a:r>
                        <a:rPr lang="en-US" sz="1000" dirty="0"/>
                        <a:t>Follow AUS</a:t>
                      </a:r>
                    </a:p>
                  </a:txBody>
                  <a:tcPr/>
                </a:tc>
                <a:extLst>
                  <a:ext uri="{0D108BD9-81ED-4DB2-BD59-A6C34878D82A}">
                    <a16:rowId xmlns:a16="http://schemas.microsoft.com/office/drawing/2014/main" val="322555071"/>
                  </a:ext>
                </a:extLst>
              </a:tr>
              <a:tr h="182880">
                <a:tc>
                  <a:txBody>
                    <a:bodyPr/>
                    <a:lstStyle/>
                    <a:p>
                      <a:r>
                        <a:rPr lang="en-US" sz="1200" dirty="0"/>
                        <a:t>2 years Personal Tax returns and business returns if self employed or received income only shown on the returns</a:t>
                      </a:r>
                    </a:p>
                  </a:txBody>
                  <a:tcPr/>
                </a:tc>
                <a:tc>
                  <a:txBody>
                    <a:bodyPr/>
                    <a:lstStyle/>
                    <a:p>
                      <a:pPr algn="ctr"/>
                      <a:r>
                        <a:rPr lang="en-US" sz="1200" dirty="0"/>
                        <a:t>X</a:t>
                      </a:r>
                    </a:p>
                  </a:txBody>
                  <a:tcPr/>
                </a:tc>
                <a:tc>
                  <a:txBody>
                    <a:bodyPr/>
                    <a:lstStyle/>
                    <a:p>
                      <a:pPr algn="ctr"/>
                      <a:endParaRPr lang="en-US" sz="1200" dirty="0"/>
                    </a:p>
                  </a:txBody>
                  <a:tcPr/>
                </a:tc>
                <a:tc>
                  <a:txBody>
                    <a:bodyPr/>
                    <a:lstStyle/>
                    <a:p>
                      <a:pPr algn="ctr"/>
                      <a:endParaRPr lang="en-US" sz="1200" dirty="0"/>
                    </a:p>
                  </a:txBody>
                  <a:tcPr/>
                </a:tc>
                <a:tc>
                  <a:txBody>
                    <a:bodyPr/>
                    <a:lstStyle/>
                    <a:p>
                      <a:pPr algn="ctr"/>
                      <a:endParaRPr lang="en-US" sz="1200" dirty="0"/>
                    </a:p>
                  </a:txBody>
                  <a:tcPr/>
                </a:tc>
                <a:tc>
                  <a:txBody>
                    <a:bodyPr/>
                    <a:lstStyle/>
                    <a:p>
                      <a:pPr algn="ctr"/>
                      <a:r>
                        <a:rPr lang="en-US" sz="1000" dirty="0"/>
                        <a:t>Follow AUS </a:t>
                      </a:r>
                    </a:p>
                    <a:p>
                      <a:pPr algn="ctr"/>
                      <a:r>
                        <a:rPr lang="en-US" sz="1000" dirty="0"/>
                        <a:t>May only need 1 year</a:t>
                      </a:r>
                    </a:p>
                  </a:txBody>
                  <a:tcPr/>
                </a:tc>
                <a:extLst>
                  <a:ext uri="{0D108BD9-81ED-4DB2-BD59-A6C34878D82A}">
                    <a16:rowId xmlns:a16="http://schemas.microsoft.com/office/drawing/2014/main" val="4237493463"/>
                  </a:ext>
                </a:extLst>
              </a:tr>
              <a:tr h="182880">
                <a:tc>
                  <a:txBody>
                    <a:bodyPr/>
                    <a:lstStyle/>
                    <a:p>
                      <a:r>
                        <a:rPr lang="en-US" sz="1200" dirty="0"/>
                        <a:t>2-month bank statements or asset statements (any assets on the URLA will need documentation) and sourcing of large deposits w/LOX</a:t>
                      </a:r>
                    </a:p>
                  </a:txBody>
                  <a:tcPr/>
                </a:tc>
                <a:tc>
                  <a:txBody>
                    <a:bodyPr/>
                    <a:lstStyle/>
                    <a:p>
                      <a:pPr algn="ctr"/>
                      <a:r>
                        <a:rPr lang="en-US" sz="1200" dirty="0"/>
                        <a:t>X</a:t>
                      </a:r>
                    </a:p>
                  </a:txBody>
                  <a:tcPr/>
                </a:tc>
                <a:tc>
                  <a:txBody>
                    <a:bodyPr/>
                    <a:lstStyle/>
                    <a:p>
                      <a:pPr algn="ctr"/>
                      <a:endParaRPr lang="en-US" sz="1200" dirty="0"/>
                    </a:p>
                  </a:txBody>
                  <a:tcPr/>
                </a:tc>
                <a:tc>
                  <a:txBody>
                    <a:bodyPr/>
                    <a:lstStyle/>
                    <a:p>
                      <a:pPr algn="ctr"/>
                      <a:endParaRPr lang="en-US" sz="1200" dirty="0"/>
                    </a:p>
                  </a:txBody>
                  <a:tcPr/>
                </a:tc>
                <a:tc>
                  <a:txBody>
                    <a:bodyPr/>
                    <a:lstStyle/>
                    <a:p>
                      <a:pPr algn="ctr"/>
                      <a:endParaRPr lang="en-US" sz="1200" dirty="0"/>
                    </a:p>
                  </a:txBody>
                  <a:tcPr/>
                </a:tc>
                <a:tc>
                  <a:txBody>
                    <a:bodyPr/>
                    <a:lstStyle/>
                    <a:p>
                      <a:pPr algn="ctr"/>
                      <a:r>
                        <a:rPr lang="en-US" sz="1000" dirty="0"/>
                        <a:t>Follow AUS</a:t>
                      </a:r>
                    </a:p>
                  </a:txBody>
                  <a:tcPr/>
                </a:tc>
                <a:extLst>
                  <a:ext uri="{0D108BD9-81ED-4DB2-BD59-A6C34878D82A}">
                    <a16:rowId xmlns:a16="http://schemas.microsoft.com/office/drawing/2014/main" val="1911338628"/>
                  </a:ext>
                </a:extLst>
              </a:tr>
              <a:tr h="182880">
                <a:tc>
                  <a:txBody>
                    <a:bodyPr/>
                    <a:lstStyle/>
                    <a:p>
                      <a:r>
                        <a:rPr lang="en-US" sz="1200" dirty="0"/>
                        <a:t>30 days of paystubs – all borrowers</a:t>
                      </a:r>
                    </a:p>
                  </a:txBody>
                  <a:tcPr/>
                </a:tc>
                <a:tc>
                  <a:txBody>
                    <a:bodyPr/>
                    <a:lstStyle/>
                    <a:p>
                      <a:pPr algn="ctr"/>
                      <a:endParaRPr lang="en-US" sz="1200" dirty="0"/>
                    </a:p>
                  </a:txBody>
                  <a:tcPr/>
                </a:tc>
                <a:tc>
                  <a:txBody>
                    <a:bodyPr/>
                    <a:lstStyle/>
                    <a:p>
                      <a:pPr algn="ctr"/>
                      <a:r>
                        <a:rPr lang="en-US" sz="1200" dirty="0"/>
                        <a:t>X</a:t>
                      </a:r>
                    </a:p>
                  </a:txBody>
                  <a:tcPr/>
                </a:tc>
                <a:tc>
                  <a:txBody>
                    <a:bodyPr/>
                    <a:lstStyle/>
                    <a:p>
                      <a:pPr algn="ctr"/>
                      <a:r>
                        <a:rPr lang="en-US" sz="1200" dirty="0"/>
                        <a:t>X</a:t>
                      </a:r>
                    </a:p>
                  </a:txBody>
                  <a:tcPr/>
                </a:tc>
                <a:tc>
                  <a:txBody>
                    <a:bodyPr/>
                    <a:lstStyle/>
                    <a:p>
                      <a:pPr algn="ctr"/>
                      <a:r>
                        <a:rPr lang="en-US" sz="1200" dirty="0"/>
                        <a:t>X</a:t>
                      </a:r>
                    </a:p>
                  </a:txBody>
                  <a:tcPr/>
                </a:tc>
                <a:tc>
                  <a:txBody>
                    <a:bodyPr/>
                    <a:lstStyle/>
                    <a:p>
                      <a:pPr algn="ctr"/>
                      <a:r>
                        <a:rPr lang="en-US" sz="1000" dirty="0"/>
                        <a:t>Follow AUS</a:t>
                      </a:r>
                    </a:p>
                  </a:txBody>
                  <a:tcPr/>
                </a:tc>
                <a:extLst>
                  <a:ext uri="{0D108BD9-81ED-4DB2-BD59-A6C34878D82A}">
                    <a16:rowId xmlns:a16="http://schemas.microsoft.com/office/drawing/2014/main" val="1471056128"/>
                  </a:ext>
                </a:extLst>
              </a:tr>
              <a:tr h="182880">
                <a:tc>
                  <a:txBody>
                    <a:bodyPr/>
                    <a:lstStyle/>
                    <a:p>
                      <a:r>
                        <a:rPr lang="en-US" sz="1200" dirty="0"/>
                        <a:t>Written VOE – 2-year history</a:t>
                      </a:r>
                    </a:p>
                  </a:txBody>
                  <a:tcPr/>
                </a:tc>
                <a:tc>
                  <a:txBody>
                    <a:bodyPr/>
                    <a:lstStyle/>
                    <a:p>
                      <a:pPr algn="ctr"/>
                      <a:endParaRPr lang="en-US" sz="1200" dirty="0"/>
                    </a:p>
                  </a:txBody>
                  <a:tcPr/>
                </a:tc>
                <a:tc>
                  <a:txBody>
                    <a:bodyPr/>
                    <a:lstStyle/>
                    <a:p>
                      <a:pPr algn="ctr"/>
                      <a:r>
                        <a:rPr lang="en-US" sz="1200" dirty="0"/>
                        <a:t>X</a:t>
                      </a:r>
                    </a:p>
                  </a:txBody>
                  <a:tcPr/>
                </a:tc>
                <a:tc>
                  <a:txBody>
                    <a:bodyPr/>
                    <a:lstStyle/>
                    <a:p>
                      <a:pPr algn="ctr"/>
                      <a:r>
                        <a:rPr lang="en-US" sz="1200" dirty="0"/>
                        <a:t>X</a:t>
                      </a:r>
                    </a:p>
                  </a:txBody>
                  <a:tcPr/>
                </a:tc>
                <a:tc>
                  <a:txBody>
                    <a:bodyPr/>
                    <a:lstStyle/>
                    <a:p>
                      <a:pPr algn="ctr"/>
                      <a:r>
                        <a:rPr lang="en-US" sz="1200" dirty="0"/>
                        <a:t>X</a:t>
                      </a:r>
                    </a:p>
                  </a:txBody>
                  <a:tcPr/>
                </a:tc>
                <a:tc>
                  <a:txBody>
                    <a:bodyPr/>
                    <a:lstStyle/>
                    <a:p>
                      <a:pPr algn="ctr"/>
                      <a:r>
                        <a:rPr lang="en-US" sz="1000" dirty="0"/>
                        <a:t>Follow AUS</a:t>
                      </a:r>
                    </a:p>
                  </a:txBody>
                  <a:tcPr/>
                </a:tc>
                <a:extLst>
                  <a:ext uri="{0D108BD9-81ED-4DB2-BD59-A6C34878D82A}">
                    <a16:rowId xmlns:a16="http://schemas.microsoft.com/office/drawing/2014/main" val="1488184503"/>
                  </a:ext>
                </a:extLst>
              </a:tr>
              <a:tr h="182880">
                <a:tc>
                  <a:txBody>
                    <a:bodyPr/>
                    <a:lstStyle/>
                    <a:p>
                      <a:r>
                        <a:rPr lang="en-US" sz="1200" dirty="0"/>
                        <a:t>Title Commitment with wire instructions, CPL, 24-month chain of title, EPA &amp; Comp endorsements &amp; preliminary CD showing title fees &amp; credits</a:t>
                      </a:r>
                    </a:p>
                  </a:txBody>
                  <a:tcPr/>
                </a:tc>
                <a:tc>
                  <a:txBody>
                    <a:bodyPr/>
                    <a:lstStyle/>
                    <a:p>
                      <a:pPr algn="ctr"/>
                      <a:r>
                        <a:rPr lang="en-US" sz="1200" dirty="0"/>
                        <a:t>X</a:t>
                      </a:r>
                    </a:p>
                  </a:txBody>
                  <a:tcPr/>
                </a:tc>
                <a:tc>
                  <a:txBody>
                    <a:bodyPr/>
                    <a:lstStyle/>
                    <a:p>
                      <a:pPr algn="ctr"/>
                      <a:endParaRPr lang="en-US" sz="1200" dirty="0"/>
                    </a:p>
                  </a:txBody>
                  <a:tcPr/>
                </a:tc>
                <a:tc>
                  <a:txBody>
                    <a:bodyPr/>
                    <a:lstStyle/>
                    <a:p>
                      <a:pPr algn="ctr"/>
                      <a:endParaRPr lang="en-US" sz="1200" dirty="0"/>
                    </a:p>
                  </a:txBody>
                  <a:tcPr/>
                </a:tc>
                <a:tc>
                  <a:txBody>
                    <a:bodyPr/>
                    <a:lstStyle/>
                    <a:p>
                      <a:pPr algn="ctr"/>
                      <a:endParaRPr lang="en-US" sz="1200" dirty="0"/>
                    </a:p>
                  </a:txBody>
                  <a:tcPr/>
                </a:tc>
                <a:tc>
                  <a:txBody>
                    <a:bodyPr/>
                    <a:lstStyle/>
                    <a:p>
                      <a:pPr algn="ctr"/>
                      <a:endParaRPr lang="en-US" sz="1000" dirty="0"/>
                    </a:p>
                  </a:txBody>
                  <a:tcPr/>
                </a:tc>
                <a:extLst>
                  <a:ext uri="{0D108BD9-81ED-4DB2-BD59-A6C34878D82A}">
                    <a16:rowId xmlns:a16="http://schemas.microsoft.com/office/drawing/2014/main" val="1953973424"/>
                  </a:ext>
                </a:extLst>
              </a:tr>
              <a:tr h="182880">
                <a:tc>
                  <a:txBody>
                    <a:bodyPr/>
                    <a:lstStyle/>
                    <a:p>
                      <a:r>
                        <a:rPr lang="en-US" sz="1200" dirty="0"/>
                        <a:t>HOI Dec Page or Binder with FSB Mortgagee Clause and dwelling coverage to cover loan amount</a:t>
                      </a:r>
                    </a:p>
                  </a:txBody>
                  <a:tcPr/>
                </a:tc>
                <a:tc>
                  <a:txBody>
                    <a:bodyPr/>
                    <a:lstStyle/>
                    <a:p>
                      <a:pPr algn="ctr"/>
                      <a:r>
                        <a:rPr lang="en-US" sz="1200" dirty="0"/>
                        <a:t>X</a:t>
                      </a:r>
                    </a:p>
                  </a:txBody>
                  <a:tcPr/>
                </a:tc>
                <a:tc>
                  <a:txBody>
                    <a:bodyPr/>
                    <a:lstStyle/>
                    <a:p>
                      <a:pPr algn="ctr"/>
                      <a:endParaRPr lang="en-US" sz="1200" dirty="0"/>
                    </a:p>
                  </a:txBody>
                  <a:tcPr/>
                </a:tc>
                <a:tc>
                  <a:txBody>
                    <a:bodyPr/>
                    <a:lstStyle/>
                    <a:p>
                      <a:pPr algn="ctr"/>
                      <a:endParaRPr lang="en-US" sz="1200" dirty="0"/>
                    </a:p>
                  </a:txBody>
                  <a:tcPr/>
                </a:tc>
                <a:tc>
                  <a:txBody>
                    <a:bodyPr/>
                    <a:lstStyle/>
                    <a:p>
                      <a:pPr algn="ctr"/>
                      <a:endParaRPr lang="en-US" sz="1200" dirty="0"/>
                    </a:p>
                  </a:txBody>
                  <a:tcPr/>
                </a:tc>
                <a:tc>
                  <a:txBody>
                    <a:bodyPr/>
                    <a:lstStyle/>
                    <a:p>
                      <a:pPr algn="ctr"/>
                      <a:endParaRPr lang="en-US" sz="1000" dirty="0"/>
                    </a:p>
                  </a:txBody>
                  <a:tcPr/>
                </a:tc>
                <a:extLst>
                  <a:ext uri="{0D108BD9-81ED-4DB2-BD59-A6C34878D82A}">
                    <a16:rowId xmlns:a16="http://schemas.microsoft.com/office/drawing/2014/main" val="209829326"/>
                  </a:ext>
                </a:extLst>
              </a:tr>
              <a:tr h="182880">
                <a:tc>
                  <a:txBody>
                    <a:bodyPr/>
                    <a:lstStyle/>
                    <a:p>
                      <a:r>
                        <a:rPr lang="en-US" sz="1200" dirty="0"/>
                        <a:t>VOR required</a:t>
                      </a:r>
                    </a:p>
                  </a:txBody>
                  <a:tcPr/>
                </a:tc>
                <a:tc>
                  <a:txBody>
                    <a:bodyPr/>
                    <a:lstStyle/>
                    <a:p>
                      <a:pPr algn="ctr"/>
                      <a:endParaRPr lang="en-US" sz="1200" dirty="0"/>
                    </a:p>
                  </a:txBody>
                  <a:tcPr/>
                </a:tc>
                <a:tc>
                  <a:txBody>
                    <a:bodyPr/>
                    <a:lstStyle/>
                    <a:p>
                      <a:pPr algn="ctr"/>
                      <a:r>
                        <a:rPr lang="en-US" sz="1000" dirty="0"/>
                        <a:t>Under 660 or compensating factor or Refer/Eligible</a:t>
                      </a:r>
                    </a:p>
                  </a:txBody>
                  <a:tcPr/>
                </a:tc>
                <a:tc>
                  <a:txBody>
                    <a:bodyPr/>
                    <a:lstStyle/>
                    <a:p>
                      <a:pPr algn="ctr"/>
                      <a:r>
                        <a:rPr lang="en-US" sz="1000" dirty="0"/>
                        <a:t>Refer/Eligible</a:t>
                      </a:r>
                    </a:p>
                  </a:txBody>
                  <a:tcPr/>
                </a:tc>
                <a:tc>
                  <a:txBody>
                    <a:bodyPr/>
                    <a:lstStyle/>
                    <a:p>
                      <a:pPr algn="ctr"/>
                      <a:r>
                        <a:rPr lang="en-US" sz="1050" dirty="0"/>
                        <a:t>Refer/Eligible</a:t>
                      </a:r>
                    </a:p>
                  </a:txBody>
                  <a:tcPr/>
                </a:tc>
                <a:tc>
                  <a:txBody>
                    <a:bodyPr/>
                    <a:lstStyle/>
                    <a:p>
                      <a:pPr algn="ctr"/>
                      <a:r>
                        <a:rPr lang="en-US" sz="1000" dirty="0"/>
                        <a:t>Follow AUS</a:t>
                      </a:r>
                    </a:p>
                  </a:txBody>
                  <a:tcPr/>
                </a:tc>
                <a:extLst>
                  <a:ext uri="{0D108BD9-81ED-4DB2-BD59-A6C34878D82A}">
                    <a16:rowId xmlns:a16="http://schemas.microsoft.com/office/drawing/2014/main" val="2691056777"/>
                  </a:ext>
                </a:extLst>
              </a:tr>
              <a:tr h="182880">
                <a:tc>
                  <a:txBody>
                    <a:bodyPr/>
                    <a:lstStyle/>
                    <a:p>
                      <a:r>
                        <a:rPr lang="en-US" sz="1200" dirty="0"/>
                        <a:t>LOX for Derogatory Credit</a:t>
                      </a:r>
                    </a:p>
                  </a:txBody>
                  <a:tcPr/>
                </a:tc>
                <a:tc>
                  <a:txBody>
                    <a:bodyPr/>
                    <a:lstStyle/>
                    <a:p>
                      <a:pPr algn="ctr"/>
                      <a:endParaRPr lang="en-US" sz="1200" dirty="0"/>
                    </a:p>
                  </a:txBody>
                  <a:tcPr/>
                </a:tc>
                <a:tc>
                  <a:txBody>
                    <a:bodyPr/>
                    <a:lstStyle/>
                    <a:p>
                      <a:pPr algn="ctr"/>
                      <a:r>
                        <a:rPr lang="en-US" sz="1200" dirty="0"/>
                        <a:t>X</a:t>
                      </a:r>
                    </a:p>
                  </a:txBody>
                  <a:tcPr/>
                </a:tc>
                <a:tc>
                  <a:txBody>
                    <a:bodyPr/>
                    <a:lstStyle/>
                    <a:p>
                      <a:pPr algn="ctr"/>
                      <a:r>
                        <a:rPr lang="en-US" sz="1200" dirty="0"/>
                        <a:t>X</a:t>
                      </a:r>
                    </a:p>
                  </a:txBody>
                  <a:tcPr/>
                </a:tc>
                <a:tc>
                  <a:txBody>
                    <a:bodyPr/>
                    <a:lstStyle/>
                    <a:p>
                      <a:pPr algn="ctr"/>
                      <a:r>
                        <a:rPr lang="en-US" sz="1200" dirty="0"/>
                        <a:t>X</a:t>
                      </a:r>
                    </a:p>
                  </a:txBody>
                  <a:tcPr/>
                </a:tc>
                <a:tc>
                  <a:txBody>
                    <a:bodyPr/>
                    <a:lstStyle/>
                    <a:p>
                      <a:pPr algn="ctr"/>
                      <a:r>
                        <a:rPr lang="en-US" sz="1200" dirty="0"/>
                        <a:t>X</a:t>
                      </a:r>
                    </a:p>
                  </a:txBody>
                  <a:tcPr/>
                </a:tc>
                <a:extLst>
                  <a:ext uri="{0D108BD9-81ED-4DB2-BD59-A6C34878D82A}">
                    <a16:rowId xmlns:a16="http://schemas.microsoft.com/office/drawing/2014/main" val="1781961115"/>
                  </a:ext>
                </a:extLst>
              </a:tr>
              <a:tr h="182880">
                <a:tc>
                  <a:txBody>
                    <a:bodyPr/>
                    <a:lstStyle/>
                    <a:p>
                      <a:r>
                        <a:rPr lang="en-US" sz="1200" dirty="0"/>
                        <a:t>If Refinance: current statement, tax bill, HOI and payoff</a:t>
                      </a:r>
                    </a:p>
                  </a:txBody>
                  <a:tcPr/>
                </a:tc>
                <a:tc>
                  <a:txBody>
                    <a:bodyPr/>
                    <a:lstStyle/>
                    <a:p>
                      <a:pPr algn="ctr"/>
                      <a:r>
                        <a:rPr lang="en-US" sz="1200" dirty="0"/>
                        <a:t>X</a:t>
                      </a:r>
                    </a:p>
                  </a:txBody>
                  <a:tcPr/>
                </a:tc>
                <a:tc>
                  <a:txBody>
                    <a:bodyPr/>
                    <a:lstStyle/>
                    <a:p>
                      <a:pPr algn="ctr"/>
                      <a:endParaRPr lang="en-US" sz="1200" dirty="0"/>
                    </a:p>
                  </a:txBody>
                  <a:tcPr/>
                </a:tc>
                <a:tc>
                  <a:txBody>
                    <a:bodyPr/>
                    <a:lstStyle/>
                    <a:p>
                      <a:pPr algn="ctr"/>
                      <a:endParaRPr lang="en-US" sz="1200" dirty="0"/>
                    </a:p>
                  </a:txBody>
                  <a:tcPr/>
                </a:tc>
                <a:tc>
                  <a:txBody>
                    <a:bodyPr/>
                    <a:lstStyle/>
                    <a:p>
                      <a:pPr algn="ctr"/>
                      <a:endParaRPr lang="en-US" sz="1200" dirty="0"/>
                    </a:p>
                  </a:txBody>
                  <a:tcPr/>
                </a:tc>
                <a:tc>
                  <a:txBody>
                    <a:bodyPr/>
                    <a:lstStyle/>
                    <a:p>
                      <a:pPr algn="ctr"/>
                      <a:endParaRPr lang="en-US" sz="1200" dirty="0"/>
                    </a:p>
                  </a:txBody>
                  <a:tcPr/>
                </a:tc>
                <a:extLst>
                  <a:ext uri="{0D108BD9-81ED-4DB2-BD59-A6C34878D82A}">
                    <a16:rowId xmlns:a16="http://schemas.microsoft.com/office/drawing/2014/main" val="3662231921"/>
                  </a:ext>
                </a:extLst>
              </a:tr>
            </a:tbl>
          </a:graphicData>
        </a:graphic>
      </p:graphicFrame>
    </p:spTree>
    <p:extLst>
      <p:ext uri="{BB962C8B-B14F-4D97-AF65-F5344CB8AC3E}">
        <p14:creationId xmlns:p14="http://schemas.microsoft.com/office/powerpoint/2010/main" val="3612077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3C3C3-BA0E-4E25-B2C0-758001C5ADBA}"/>
              </a:ext>
            </a:extLst>
          </p:cNvPr>
          <p:cNvSpPr>
            <a:spLocks noGrp="1"/>
          </p:cNvSpPr>
          <p:nvPr>
            <p:ph type="title"/>
          </p:nvPr>
        </p:nvSpPr>
        <p:spPr/>
        <p:txBody>
          <a:bodyPr/>
          <a:lstStyle/>
          <a:p>
            <a:r>
              <a:rPr lang="en-US" dirty="0"/>
              <a:t>Processing Tips</a:t>
            </a:r>
          </a:p>
        </p:txBody>
      </p:sp>
      <p:sp>
        <p:nvSpPr>
          <p:cNvPr id="3" name="Content Placeholder 2">
            <a:extLst>
              <a:ext uri="{FF2B5EF4-FFF2-40B4-BE49-F238E27FC236}">
                <a16:creationId xmlns:a16="http://schemas.microsoft.com/office/drawing/2014/main" id="{226E94EB-105F-49E2-8874-BB89D4EC664D}"/>
              </a:ext>
            </a:extLst>
          </p:cNvPr>
          <p:cNvSpPr>
            <a:spLocks noGrp="1"/>
          </p:cNvSpPr>
          <p:nvPr>
            <p:ph idx="1"/>
          </p:nvPr>
        </p:nvSpPr>
        <p:spPr>
          <a:xfrm>
            <a:off x="5763237" y="256058"/>
            <a:ext cx="6132352" cy="6429967"/>
          </a:xfrm>
        </p:spPr>
        <p:txBody>
          <a:bodyPr>
            <a:normAutofit/>
          </a:bodyPr>
          <a:lstStyle/>
          <a:p>
            <a:pPr marL="0" indent="0">
              <a:buNone/>
            </a:pPr>
            <a:r>
              <a:rPr lang="en-US" sz="1600" dirty="0"/>
              <a:t>A sample of other documentation that may be needed: </a:t>
            </a:r>
          </a:p>
          <a:p>
            <a:pPr>
              <a:buFont typeface="Wingdings" panose="05000000000000000000" pitchFamily="2" charset="2"/>
              <a:buChar char="ü"/>
            </a:pPr>
            <a:r>
              <a:rPr lang="en-US" sz="1400" dirty="0"/>
              <a:t>Divorce Decree</a:t>
            </a:r>
          </a:p>
          <a:p>
            <a:pPr>
              <a:buFont typeface="Wingdings" panose="05000000000000000000" pitchFamily="2" charset="2"/>
              <a:buChar char="ü"/>
            </a:pPr>
            <a:r>
              <a:rPr lang="en-US" sz="1400" dirty="0"/>
              <a:t>Proof of 6 months receipt of child support</a:t>
            </a:r>
          </a:p>
          <a:p>
            <a:pPr>
              <a:buFont typeface="Wingdings" panose="05000000000000000000" pitchFamily="2" charset="2"/>
              <a:buChar char="ü"/>
            </a:pPr>
            <a:r>
              <a:rPr lang="en-US" sz="1400" dirty="0"/>
              <a:t>Proof of continuance of child support if decree does not provide DOB for children</a:t>
            </a:r>
          </a:p>
          <a:p>
            <a:pPr>
              <a:buFont typeface="Wingdings" panose="05000000000000000000" pitchFamily="2" charset="2"/>
              <a:buChar char="ü"/>
            </a:pPr>
            <a:r>
              <a:rPr lang="en-US" sz="1400" dirty="0"/>
              <a:t>Proof of satisfaction/release of judgment </a:t>
            </a:r>
          </a:p>
          <a:p>
            <a:pPr>
              <a:buFont typeface="Wingdings" panose="05000000000000000000" pitchFamily="2" charset="2"/>
              <a:buChar char="ü"/>
            </a:pPr>
            <a:r>
              <a:rPr lang="en-US" sz="1400" dirty="0"/>
              <a:t>Liquidation of retirement account for down payment</a:t>
            </a:r>
          </a:p>
          <a:p>
            <a:pPr>
              <a:buFont typeface="Wingdings" panose="05000000000000000000" pitchFamily="2" charset="2"/>
              <a:buChar char="ü"/>
            </a:pPr>
            <a:r>
              <a:rPr lang="en-US" sz="1400" dirty="0"/>
              <a:t>Gift documentation – gift letter, donor bank statements, proof of deposited funds</a:t>
            </a:r>
          </a:p>
          <a:p>
            <a:pPr>
              <a:buFont typeface="Wingdings" panose="05000000000000000000" pitchFamily="2" charset="2"/>
              <a:buChar char="ü"/>
            </a:pPr>
            <a:r>
              <a:rPr lang="en-US" sz="1400" dirty="0"/>
              <a:t>Sourcing of large deposits – copy of item deposited and LOX to explain what it is</a:t>
            </a:r>
          </a:p>
          <a:p>
            <a:pPr>
              <a:buFont typeface="Wingdings" panose="05000000000000000000" pitchFamily="2" charset="2"/>
              <a:buChar char="ü"/>
            </a:pPr>
            <a:r>
              <a:rPr lang="en-US" sz="1400" dirty="0"/>
              <a:t>Bankruptcy papers – all schedules plus discharge (CH7 &amp; CH13)</a:t>
            </a:r>
          </a:p>
          <a:p>
            <a:pPr>
              <a:buFont typeface="Wingdings" panose="05000000000000000000" pitchFamily="2" charset="2"/>
              <a:buChar char="ü"/>
            </a:pPr>
            <a:r>
              <a:rPr lang="en-US" sz="1400" dirty="0"/>
              <a:t>Rent Free Letter</a:t>
            </a:r>
          </a:p>
          <a:p>
            <a:pPr>
              <a:buFont typeface="Wingdings" panose="05000000000000000000" pitchFamily="2" charset="2"/>
              <a:buChar char="ü"/>
            </a:pPr>
            <a:r>
              <a:rPr lang="en-US" sz="1400" dirty="0"/>
              <a:t>Retained Home – tax bill, HOI dec page &amp; lease with proof of security deposit or first month’s rent</a:t>
            </a:r>
          </a:p>
          <a:p>
            <a:pPr>
              <a:buFont typeface="Wingdings" panose="05000000000000000000" pitchFamily="2" charset="2"/>
              <a:buChar char="ü"/>
            </a:pPr>
            <a:r>
              <a:rPr lang="en-US" sz="1400" dirty="0"/>
              <a:t>Rental Homes – tax bill, HOI dec page, current lease, mortgage statements and 2 years tax returns </a:t>
            </a:r>
          </a:p>
          <a:p>
            <a:pPr>
              <a:buFont typeface="Wingdings" panose="05000000000000000000" pitchFamily="2" charset="2"/>
              <a:buChar char="ü"/>
            </a:pPr>
            <a:r>
              <a:rPr lang="en-US" sz="1400" dirty="0"/>
              <a:t>LOX for overdrafts or NSF’s on a bank statement</a:t>
            </a:r>
          </a:p>
          <a:p>
            <a:pPr marL="0" indent="0">
              <a:buNone/>
            </a:pPr>
            <a:r>
              <a:rPr lang="en-US" sz="1400" dirty="0"/>
              <a:t>This list is not all inclusive and is provided to help the Loan Officer or Processor understand the documentation needed for underwriting a Government loan.</a:t>
            </a:r>
          </a:p>
          <a:p>
            <a:pPr>
              <a:buFont typeface="Wingdings" panose="05000000000000000000" pitchFamily="2" charset="2"/>
              <a:buChar char="ü"/>
            </a:pPr>
            <a:endParaRPr lang="en-US" sz="1200" dirty="0"/>
          </a:p>
          <a:p>
            <a:pPr>
              <a:buFont typeface="Wingdings" panose="05000000000000000000" pitchFamily="2" charset="2"/>
              <a:buChar char="ü"/>
            </a:pPr>
            <a:endParaRPr lang="en-US" sz="1200" dirty="0"/>
          </a:p>
          <a:p>
            <a:pPr>
              <a:buFont typeface="Wingdings" panose="05000000000000000000" pitchFamily="2" charset="2"/>
              <a:buChar char="ü"/>
            </a:pPr>
            <a:endParaRPr lang="en-US" sz="1200" dirty="0"/>
          </a:p>
        </p:txBody>
      </p:sp>
      <p:sp>
        <p:nvSpPr>
          <p:cNvPr id="4" name="Text Placeholder 3">
            <a:extLst>
              <a:ext uri="{FF2B5EF4-FFF2-40B4-BE49-F238E27FC236}">
                <a16:creationId xmlns:a16="http://schemas.microsoft.com/office/drawing/2014/main" id="{94D17AC8-EEFD-4D9F-BF08-BD845C56FEF7}"/>
              </a:ext>
            </a:extLst>
          </p:cNvPr>
          <p:cNvSpPr>
            <a:spLocks noGrp="1"/>
          </p:cNvSpPr>
          <p:nvPr>
            <p:ph type="body" sz="half" idx="2"/>
          </p:nvPr>
        </p:nvSpPr>
        <p:spPr>
          <a:xfrm>
            <a:off x="723900" y="2101334"/>
            <a:ext cx="3855720" cy="4517579"/>
          </a:xfrm>
        </p:spPr>
        <p:txBody>
          <a:bodyPr>
            <a:normAutofit fontScale="85000" lnSpcReduction="10000"/>
          </a:bodyPr>
          <a:lstStyle/>
          <a:p>
            <a:r>
              <a:rPr lang="en-US" dirty="0"/>
              <a:t>Government Loans have a lot of flexibility in their guidelines.  Due to this, the documentation needed for a loan will vary from loan to loan.  Although the standard list will be applicable, there are many situations that will require their own set of documentation.  An example of this will be a Bankruptcy or Divorce.  Bankruptcy paperwork will always be needed and if the BK was a CH 7 and included a home, the sheriff’s deed for the foreclosure will be needed, as well.  </a:t>
            </a:r>
          </a:p>
          <a:p>
            <a:r>
              <a:rPr lang="en-US" dirty="0"/>
              <a:t>As you get to know us, the Prequal Service we offer with our Mtg Support Team will help you get used to the documentation we are looking for.  Please understand that the PQ is reviewed on limited information!  And, as thorough as we are, other information is presented at time of Underwriting that the Mtg Support team may not have been aware of and the conditions from underwriting will reflect this new information.</a:t>
            </a:r>
          </a:p>
        </p:txBody>
      </p:sp>
    </p:spTree>
    <p:extLst>
      <p:ext uri="{BB962C8B-B14F-4D97-AF65-F5344CB8AC3E}">
        <p14:creationId xmlns:p14="http://schemas.microsoft.com/office/powerpoint/2010/main" val="23702285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3C3C3-BA0E-4E25-B2C0-758001C5ADBA}"/>
              </a:ext>
            </a:extLst>
          </p:cNvPr>
          <p:cNvSpPr>
            <a:spLocks noGrp="1"/>
          </p:cNvSpPr>
          <p:nvPr>
            <p:ph type="title"/>
          </p:nvPr>
        </p:nvSpPr>
        <p:spPr/>
        <p:txBody>
          <a:bodyPr/>
          <a:lstStyle/>
          <a:p>
            <a:r>
              <a:rPr lang="en-US" dirty="0"/>
              <a:t>Starting a loan with FSB</a:t>
            </a:r>
          </a:p>
        </p:txBody>
      </p:sp>
      <p:sp>
        <p:nvSpPr>
          <p:cNvPr id="3" name="Content Placeholder 2">
            <a:extLst>
              <a:ext uri="{FF2B5EF4-FFF2-40B4-BE49-F238E27FC236}">
                <a16:creationId xmlns:a16="http://schemas.microsoft.com/office/drawing/2014/main" id="{226E94EB-105F-49E2-8874-BB89D4EC664D}"/>
              </a:ext>
            </a:extLst>
          </p:cNvPr>
          <p:cNvSpPr>
            <a:spLocks noGrp="1"/>
          </p:cNvSpPr>
          <p:nvPr>
            <p:ph idx="1"/>
          </p:nvPr>
        </p:nvSpPr>
        <p:spPr>
          <a:xfrm>
            <a:off x="5763237" y="256058"/>
            <a:ext cx="6132352" cy="6429967"/>
          </a:xfrm>
        </p:spPr>
        <p:txBody>
          <a:bodyPr>
            <a:normAutofit/>
          </a:bodyPr>
          <a:lstStyle/>
          <a:p>
            <a:pPr>
              <a:buFont typeface="Wingdings" panose="05000000000000000000" pitchFamily="2" charset="2"/>
              <a:buChar char="ü"/>
            </a:pPr>
            <a:r>
              <a:rPr lang="en-US" sz="1200" b="1" dirty="0"/>
              <a:t>Initial Loan Set Up Steps:</a:t>
            </a:r>
          </a:p>
          <a:p>
            <a:pPr marL="63500" marR="0">
              <a:spcBef>
                <a:spcPts val="790"/>
              </a:spcBef>
              <a:spcAft>
                <a:spcPts val="0"/>
              </a:spcAft>
            </a:pPr>
            <a:r>
              <a:rPr lang="en-US" sz="1400" b="1" kern="0" dirty="0">
                <a:effectLst/>
                <a:latin typeface="Times New Roman" panose="02020603050405020304" pitchFamily="18" charset="0"/>
                <a:ea typeface="Times New Roman" panose="02020603050405020304" pitchFamily="18" charset="0"/>
              </a:rPr>
              <a:t>Step</a:t>
            </a:r>
            <a:r>
              <a:rPr lang="en-US" sz="1400" b="1" kern="0" spc="-15" dirty="0">
                <a:effectLst/>
                <a:latin typeface="Times New Roman" panose="02020603050405020304" pitchFamily="18" charset="0"/>
                <a:ea typeface="Times New Roman" panose="02020603050405020304" pitchFamily="18" charset="0"/>
              </a:rPr>
              <a:t> 7 </a:t>
            </a:r>
            <a:r>
              <a:rPr lang="en-US" sz="1400" b="1" kern="0" dirty="0">
                <a:effectLst/>
                <a:latin typeface="Times New Roman" panose="02020603050405020304" pitchFamily="18" charset="0"/>
                <a:ea typeface="Times New Roman" panose="02020603050405020304" pitchFamily="18" charset="0"/>
              </a:rPr>
              <a:t>–</a:t>
            </a:r>
            <a:r>
              <a:rPr lang="en-US" sz="1400" b="1" kern="0" spc="-15" dirty="0">
                <a:effectLst/>
                <a:latin typeface="Times New Roman" panose="02020603050405020304" pitchFamily="18" charset="0"/>
                <a:ea typeface="Times New Roman" panose="02020603050405020304" pitchFamily="18" charset="0"/>
              </a:rPr>
              <a:t> </a:t>
            </a:r>
            <a:r>
              <a:rPr lang="en-US" sz="1400" b="1" kern="0" spc="-15" dirty="0">
                <a:latin typeface="Times New Roman" panose="02020603050405020304" pitchFamily="18" charset="0"/>
                <a:ea typeface="Times New Roman" panose="02020603050405020304" pitchFamily="18" charset="0"/>
              </a:rPr>
              <a:t>FSB Correspondent Underwriting Submission Process</a:t>
            </a:r>
          </a:p>
          <a:p>
            <a:pPr marL="63500" marR="0">
              <a:spcBef>
                <a:spcPts val="790"/>
              </a:spcBef>
              <a:spcAft>
                <a:spcPts val="0"/>
              </a:spcAft>
            </a:pPr>
            <a:r>
              <a:rPr lang="en-US" sz="1400" b="1" kern="0" spc="-15" dirty="0">
                <a:effectLst/>
                <a:latin typeface="Times New Roman" panose="02020603050405020304" pitchFamily="18" charset="0"/>
                <a:ea typeface="Times New Roman" panose="02020603050405020304" pitchFamily="18" charset="0"/>
              </a:rPr>
              <a:t>Underwriting Submission</a:t>
            </a:r>
            <a:endParaRPr lang="en-US" sz="1400" dirty="0">
              <a:effectLst/>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1200" dirty="0">
                <a:latin typeface="Times New Roman" panose="02020603050405020304" pitchFamily="18" charset="0"/>
                <a:ea typeface="Times New Roman" panose="02020603050405020304" pitchFamily="18" charset="0"/>
              </a:rPr>
              <a:t>1) Note that you may contact each underwriter directly via email, or when necessary, by phone during the underwriting process.</a:t>
            </a:r>
          </a:p>
          <a:p>
            <a:pPr marL="0" indent="0">
              <a:spcBef>
                <a:spcPts val="910"/>
              </a:spcBef>
              <a:spcAft>
                <a:spcPts val="0"/>
              </a:spcAft>
              <a:buSzPts val="1200"/>
              <a:buNone/>
              <a:tabLst>
                <a:tab pos="749935" algn="l"/>
              </a:tabLst>
            </a:pPr>
            <a:r>
              <a:rPr lang="en-US" sz="1200" dirty="0">
                <a:latin typeface="Times New Roman" panose="02020603050405020304" pitchFamily="18" charset="0"/>
                <a:ea typeface="Times New Roman" panose="02020603050405020304" pitchFamily="18" charset="0"/>
              </a:rPr>
              <a:t>2) Please upload your entire disclosure &amp; processing file into Image flow. From the Navigation Panel in </a:t>
            </a:r>
            <a:r>
              <a:rPr lang="en-US" sz="1200" dirty="0" err="1">
                <a:latin typeface="Times New Roman" panose="02020603050405020304" pitchFamily="18" charset="0"/>
                <a:ea typeface="Times New Roman" panose="02020603050405020304" pitchFamily="18" charset="0"/>
              </a:rPr>
              <a:t>MortgageBot</a:t>
            </a:r>
            <a:r>
              <a:rPr lang="en-US" sz="1200" dirty="0">
                <a:latin typeface="Times New Roman" panose="02020603050405020304" pitchFamily="18" charset="0"/>
                <a:ea typeface="Times New Roman" panose="02020603050405020304" pitchFamily="18" charset="0"/>
              </a:rPr>
              <a:t> select:</a:t>
            </a:r>
          </a:p>
          <a:p>
            <a:pPr marL="228600" indent="-228600">
              <a:spcBef>
                <a:spcPts val="910"/>
              </a:spcBef>
              <a:spcAft>
                <a:spcPts val="0"/>
              </a:spcAft>
              <a:buSzPts val="1200"/>
              <a:buAutoNum type="alphaUcParenR"/>
              <a:tabLst>
                <a:tab pos="749935" algn="l"/>
              </a:tabLst>
            </a:pPr>
            <a:r>
              <a:rPr lang="en-US" sz="1200" dirty="0">
                <a:latin typeface="Times New Roman" panose="02020603050405020304" pitchFamily="18" charset="0"/>
                <a:ea typeface="Times New Roman" panose="02020603050405020304" pitchFamily="18" charset="0"/>
              </a:rPr>
              <a:t>Imaging</a:t>
            </a:r>
          </a:p>
          <a:p>
            <a:pPr marL="228600" indent="-228600">
              <a:spcBef>
                <a:spcPts val="910"/>
              </a:spcBef>
              <a:spcAft>
                <a:spcPts val="0"/>
              </a:spcAft>
              <a:buSzPts val="1200"/>
              <a:buAutoNum type="alphaUcParenR"/>
              <a:tabLst>
                <a:tab pos="749935" algn="l"/>
              </a:tabLst>
            </a:pPr>
            <a:r>
              <a:rPr lang="en-US" sz="1200" dirty="0">
                <a:latin typeface="Times New Roman" panose="02020603050405020304" pitchFamily="18" charset="0"/>
                <a:ea typeface="Times New Roman" panose="02020603050405020304" pitchFamily="18" charset="0"/>
              </a:rPr>
              <a:t>Upload Document</a:t>
            </a:r>
          </a:p>
          <a:p>
            <a:pPr marL="0" indent="0">
              <a:spcBef>
                <a:spcPts val="910"/>
              </a:spcBef>
              <a:spcAft>
                <a:spcPts val="0"/>
              </a:spcAft>
              <a:buSzPts val="1200"/>
              <a:buNone/>
              <a:tabLst>
                <a:tab pos="749935" algn="l"/>
              </a:tabLst>
            </a:pPr>
            <a:endParaRPr lang="en-US" sz="1200" dirty="0">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1200" dirty="0">
                <a:latin typeface="Times New Roman" panose="02020603050405020304" pitchFamily="18" charset="0"/>
                <a:ea typeface="Times New Roman" panose="02020603050405020304" pitchFamily="18" charset="0"/>
              </a:rPr>
              <a:t>C) Then select the “Folder” icon in the top left-hand corner and you will see your PDF file in that section. Then hit the drop-down arrow under “Document Type”.</a:t>
            </a:r>
          </a:p>
          <a:p>
            <a:pPr>
              <a:buFont typeface="Wingdings" panose="05000000000000000000" pitchFamily="2" charset="2"/>
              <a:buChar char="ü"/>
            </a:pPr>
            <a:endParaRPr lang="en-US" sz="1200" b="1" dirty="0"/>
          </a:p>
          <a:p>
            <a:pPr>
              <a:buFont typeface="Wingdings" panose="05000000000000000000" pitchFamily="2" charset="2"/>
              <a:buChar char="ü"/>
            </a:pPr>
            <a:endParaRPr lang="en-US" sz="1200" dirty="0"/>
          </a:p>
          <a:p>
            <a:pPr>
              <a:buFont typeface="Wingdings" panose="05000000000000000000" pitchFamily="2" charset="2"/>
              <a:buChar char="ü"/>
            </a:pPr>
            <a:endParaRPr lang="en-US" sz="1200" dirty="0"/>
          </a:p>
        </p:txBody>
      </p:sp>
      <p:sp>
        <p:nvSpPr>
          <p:cNvPr id="4" name="Text Placeholder 3">
            <a:extLst>
              <a:ext uri="{FF2B5EF4-FFF2-40B4-BE49-F238E27FC236}">
                <a16:creationId xmlns:a16="http://schemas.microsoft.com/office/drawing/2014/main" id="{94D17AC8-EEFD-4D9F-BF08-BD845C56FEF7}"/>
              </a:ext>
            </a:extLst>
          </p:cNvPr>
          <p:cNvSpPr>
            <a:spLocks noGrp="1"/>
          </p:cNvSpPr>
          <p:nvPr>
            <p:ph type="body" sz="half" idx="2"/>
          </p:nvPr>
        </p:nvSpPr>
        <p:spPr>
          <a:xfrm>
            <a:off x="723900" y="2101334"/>
            <a:ext cx="3855720" cy="4517579"/>
          </a:xfrm>
        </p:spPr>
        <p:txBody>
          <a:bodyPr>
            <a:normAutofit/>
          </a:bodyPr>
          <a:lstStyle/>
          <a:p>
            <a:r>
              <a:rPr lang="en-US" dirty="0"/>
              <a:t>Please see the steps on the right for the seventh step, Underwriting Submission Process.</a:t>
            </a:r>
          </a:p>
          <a:p>
            <a:endParaRPr lang="en-US" dirty="0"/>
          </a:p>
        </p:txBody>
      </p:sp>
      <p:pic>
        <p:nvPicPr>
          <p:cNvPr id="7" name="Picture 6">
            <a:extLst>
              <a:ext uri="{FF2B5EF4-FFF2-40B4-BE49-F238E27FC236}">
                <a16:creationId xmlns:a16="http://schemas.microsoft.com/office/drawing/2014/main" id="{5A2168F7-63B4-1ECA-F4E5-FA78BB2B02A8}"/>
              </a:ext>
            </a:extLst>
          </p:cNvPr>
          <p:cNvPicPr>
            <a:picLocks noChangeAspect="1"/>
          </p:cNvPicPr>
          <p:nvPr/>
        </p:nvPicPr>
        <p:blipFill>
          <a:blip r:embed="rId2"/>
          <a:stretch>
            <a:fillRect/>
          </a:stretch>
        </p:blipFill>
        <p:spPr>
          <a:xfrm>
            <a:off x="7544575" y="2408601"/>
            <a:ext cx="1790139" cy="1062440"/>
          </a:xfrm>
          <a:prstGeom prst="rect">
            <a:avLst/>
          </a:prstGeom>
        </p:spPr>
      </p:pic>
      <p:pic>
        <p:nvPicPr>
          <p:cNvPr id="10" name="Picture 9">
            <a:extLst>
              <a:ext uri="{FF2B5EF4-FFF2-40B4-BE49-F238E27FC236}">
                <a16:creationId xmlns:a16="http://schemas.microsoft.com/office/drawing/2014/main" id="{3E04B046-FF4B-9926-27A9-F763DA13928E}"/>
              </a:ext>
            </a:extLst>
          </p:cNvPr>
          <p:cNvPicPr>
            <a:picLocks noChangeAspect="1"/>
          </p:cNvPicPr>
          <p:nvPr/>
        </p:nvPicPr>
        <p:blipFill>
          <a:blip r:embed="rId3"/>
          <a:stretch>
            <a:fillRect/>
          </a:stretch>
        </p:blipFill>
        <p:spPr>
          <a:xfrm>
            <a:off x="5865718" y="3941983"/>
            <a:ext cx="3927129" cy="2744042"/>
          </a:xfrm>
          <a:prstGeom prst="rect">
            <a:avLst/>
          </a:prstGeom>
        </p:spPr>
      </p:pic>
    </p:spTree>
    <p:extLst>
      <p:ext uri="{BB962C8B-B14F-4D97-AF65-F5344CB8AC3E}">
        <p14:creationId xmlns:p14="http://schemas.microsoft.com/office/powerpoint/2010/main" val="2621635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0" name="Rectangle 89">
            <a:extLst>
              <a:ext uri="{FF2B5EF4-FFF2-40B4-BE49-F238E27FC236}">
                <a16:creationId xmlns:a16="http://schemas.microsoft.com/office/drawing/2014/main" id="{0E807223-DF88-4D6D-970E-08919E5E02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2" name="Rectangle 91">
            <a:extLst>
              <a:ext uri="{FF2B5EF4-FFF2-40B4-BE49-F238E27FC236}">
                <a16:creationId xmlns:a16="http://schemas.microsoft.com/office/drawing/2014/main" id="{83B91B61-BFCA-4647-957E-A8269BE46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3F6D5E8-15CF-4755-910B-1B5A1E777357}"/>
              </a:ext>
            </a:extLst>
          </p:cNvPr>
          <p:cNvSpPr>
            <a:spLocks noGrp="1"/>
          </p:cNvSpPr>
          <p:nvPr>
            <p:ph type="title"/>
          </p:nvPr>
        </p:nvSpPr>
        <p:spPr>
          <a:xfrm>
            <a:off x="4984782" y="541796"/>
            <a:ext cx="6176776" cy="777240"/>
          </a:xfrm>
        </p:spPr>
        <p:txBody>
          <a:bodyPr vert="horz" lIns="91440" tIns="45720" rIns="91440" bIns="45720" rtlCol="0" anchor="t">
            <a:normAutofit/>
          </a:bodyPr>
          <a:lstStyle/>
          <a:p>
            <a:r>
              <a:rPr lang="en-US" dirty="0"/>
              <a:t>Training Agenda</a:t>
            </a:r>
          </a:p>
        </p:txBody>
      </p:sp>
      <p:pic>
        <p:nvPicPr>
          <p:cNvPr id="15" name="Content Placeholder 14" descr="Two women working">
            <a:extLst>
              <a:ext uri="{FF2B5EF4-FFF2-40B4-BE49-F238E27FC236}">
                <a16:creationId xmlns:a16="http://schemas.microsoft.com/office/drawing/2014/main" id="{C7F36DA5-3286-4EAB-8CE6-344245727B63}"/>
              </a:ext>
            </a:extLst>
          </p:cNvPr>
          <p:cNvPicPr>
            <a:picLocks noGrp="1" noChangeAspect="1"/>
          </p:cNvPicPr>
          <p:nvPr>
            <p:ph sz="half" idx="1"/>
          </p:nvPr>
        </p:nvPicPr>
        <p:blipFill>
          <a:blip r:embed="rId3"/>
          <a:srcRect l="28741" r="28741"/>
          <a:stretch/>
        </p:blipFill>
        <p:spPr>
          <a:xfrm>
            <a:off x="117567" y="386"/>
            <a:ext cx="4389120" cy="6857990"/>
          </a:xfrm>
          <a:prstGeom prst="rect">
            <a:avLst/>
          </a:prstGeom>
        </p:spPr>
      </p:pic>
      <p:sp>
        <p:nvSpPr>
          <p:cNvPr id="94" name="Rectangle 93">
            <a:extLst>
              <a:ext uri="{FF2B5EF4-FFF2-40B4-BE49-F238E27FC236}">
                <a16:creationId xmlns:a16="http://schemas.microsoft.com/office/drawing/2014/main" id="{92D1D7C6-1C89-420C-8D35-483654167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Content Placeholder 3">
            <a:extLst>
              <a:ext uri="{FF2B5EF4-FFF2-40B4-BE49-F238E27FC236}">
                <a16:creationId xmlns:a16="http://schemas.microsoft.com/office/drawing/2014/main" id="{17D89FE1-DAA5-4BF1-84BF-582CD1F5321D}"/>
              </a:ext>
            </a:extLst>
          </p:cNvPr>
          <p:cNvSpPr>
            <a:spLocks noGrp="1"/>
          </p:cNvSpPr>
          <p:nvPr>
            <p:ph sz="half" idx="2"/>
          </p:nvPr>
        </p:nvSpPr>
        <p:spPr>
          <a:xfrm>
            <a:off x="4995074" y="1319412"/>
            <a:ext cx="6613081" cy="5538964"/>
          </a:xfrm>
        </p:spPr>
        <p:txBody>
          <a:bodyPr/>
          <a:lstStyle/>
          <a:p>
            <a:r>
              <a:rPr lang="en-US" dirty="0"/>
              <a:t>Introducing your FSB Team</a:t>
            </a:r>
          </a:p>
          <a:p>
            <a:r>
              <a:rPr lang="en-US" dirty="0"/>
              <a:t>Corresponding Loans</a:t>
            </a:r>
          </a:p>
          <a:p>
            <a:r>
              <a:rPr lang="en-US" dirty="0"/>
              <a:t>Why FSB</a:t>
            </a:r>
          </a:p>
          <a:p>
            <a:r>
              <a:rPr lang="en-US" dirty="0"/>
              <a:t>Let’s Talk About Your Systems</a:t>
            </a:r>
          </a:p>
          <a:p>
            <a:r>
              <a:rPr lang="en-US" dirty="0"/>
              <a:t>Disclosing</a:t>
            </a:r>
          </a:p>
          <a:p>
            <a:r>
              <a:rPr lang="en-US" dirty="0"/>
              <a:t>Rates</a:t>
            </a:r>
          </a:p>
          <a:p>
            <a:r>
              <a:rPr lang="en-US" dirty="0"/>
              <a:t>Processing Loans</a:t>
            </a:r>
          </a:p>
          <a:p>
            <a:r>
              <a:rPr lang="en-US" dirty="0"/>
              <a:t>Underwriting Loans</a:t>
            </a:r>
          </a:p>
          <a:p>
            <a:r>
              <a:rPr lang="en-US" dirty="0"/>
              <a:t>Closing Loans</a:t>
            </a:r>
          </a:p>
          <a:p>
            <a:r>
              <a:rPr lang="en-US" dirty="0"/>
              <a:t>VA &amp; USDA Highlights</a:t>
            </a:r>
          </a:p>
          <a:p>
            <a:r>
              <a:rPr lang="en-US" dirty="0"/>
              <a:t>Final Thoughts</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07679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3C3C3-BA0E-4E25-B2C0-758001C5ADBA}"/>
              </a:ext>
            </a:extLst>
          </p:cNvPr>
          <p:cNvSpPr>
            <a:spLocks noGrp="1"/>
          </p:cNvSpPr>
          <p:nvPr>
            <p:ph type="title"/>
          </p:nvPr>
        </p:nvSpPr>
        <p:spPr/>
        <p:txBody>
          <a:bodyPr/>
          <a:lstStyle/>
          <a:p>
            <a:r>
              <a:rPr lang="en-US" dirty="0"/>
              <a:t>Starting a loan with FSB</a:t>
            </a:r>
          </a:p>
        </p:txBody>
      </p:sp>
      <p:sp>
        <p:nvSpPr>
          <p:cNvPr id="3" name="Content Placeholder 2">
            <a:extLst>
              <a:ext uri="{FF2B5EF4-FFF2-40B4-BE49-F238E27FC236}">
                <a16:creationId xmlns:a16="http://schemas.microsoft.com/office/drawing/2014/main" id="{226E94EB-105F-49E2-8874-BB89D4EC664D}"/>
              </a:ext>
            </a:extLst>
          </p:cNvPr>
          <p:cNvSpPr>
            <a:spLocks noGrp="1"/>
          </p:cNvSpPr>
          <p:nvPr>
            <p:ph idx="1"/>
          </p:nvPr>
        </p:nvSpPr>
        <p:spPr>
          <a:xfrm>
            <a:off x="5763237" y="256058"/>
            <a:ext cx="6132352" cy="6429967"/>
          </a:xfrm>
        </p:spPr>
        <p:txBody>
          <a:bodyPr>
            <a:normAutofit fontScale="92500" lnSpcReduction="10000"/>
          </a:bodyPr>
          <a:lstStyle/>
          <a:p>
            <a:pPr>
              <a:buFont typeface="Wingdings" panose="05000000000000000000" pitchFamily="2" charset="2"/>
              <a:buChar char="ü"/>
            </a:pPr>
            <a:r>
              <a:rPr lang="en-US" sz="1200" b="1" dirty="0"/>
              <a:t>Initial Loan Set Up Steps:</a:t>
            </a:r>
          </a:p>
          <a:p>
            <a:pPr marL="63500" marR="0">
              <a:spcBef>
                <a:spcPts val="790"/>
              </a:spcBef>
              <a:spcAft>
                <a:spcPts val="0"/>
              </a:spcAft>
            </a:pPr>
            <a:r>
              <a:rPr lang="en-US" sz="1400" b="1" kern="0" dirty="0">
                <a:effectLst/>
                <a:latin typeface="Times New Roman" panose="02020603050405020304" pitchFamily="18" charset="0"/>
                <a:ea typeface="Times New Roman" panose="02020603050405020304" pitchFamily="18" charset="0"/>
              </a:rPr>
              <a:t>Step</a:t>
            </a:r>
            <a:r>
              <a:rPr lang="en-US" sz="1400" b="1" kern="0" spc="-15" dirty="0">
                <a:effectLst/>
                <a:latin typeface="Times New Roman" panose="02020603050405020304" pitchFamily="18" charset="0"/>
                <a:ea typeface="Times New Roman" panose="02020603050405020304" pitchFamily="18" charset="0"/>
              </a:rPr>
              <a:t> 7 </a:t>
            </a:r>
            <a:r>
              <a:rPr lang="en-US" sz="1400" b="1" kern="0" dirty="0">
                <a:effectLst/>
                <a:latin typeface="Times New Roman" panose="02020603050405020304" pitchFamily="18" charset="0"/>
                <a:ea typeface="Times New Roman" panose="02020603050405020304" pitchFamily="18" charset="0"/>
              </a:rPr>
              <a:t>–</a:t>
            </a:r>
            <a:r>
              <a:rPr lang="en-US" sz="1400" b="1" kern="0" spc="-15" dirty="0">
                <a:effectLst/>
                <a:latin typeface="Times New Roman" panose="02020603050405020304" pitchFamily="18" charset="0"/>
                <a:ea typeface="Times New Roman" panose="02020603050405020304" pitchFamily="18" charset="0"/>
              </a:rPr>
              <a:t> </a:t>
            </a:r>
            <a:r>
              <a:rPr lang="en-US" sz="1400" b="1" kern="0" spc="-15" dirty="0">
                <a:latin typeface="Times New Roman" panose="02020603050405020304" pitchFamily="18" charset="0"/>
                <a:ea typeface="Times New Roman" panose="02020603050405020304" pitchFamily="18" charset="0"/>
              </a:rPr>
              <a:t>FSB Correspondent Underwriting Submission Process. (Continued)</a:t>
            </a:r>
          </a:p>
          <a:p>
            <a:pPr marL="63500" marR="0">
              <a:spcBef>
                <a:spcPts val="790"/>
              </a:spcBef>
              <a:spcAft>
                <a:spcPts val="0"/>
              </a:spcAft>
            </a:pPr>
            <a:r>
              <a:rPr lang="en-US" sz="1400" b="1" kern="0" spc="-15" dirty="0">
                <a:effectLst/>
                <a:latin typeface="Times New Roman" panose="02020603050405020304" pitchFamily="18" charset="0"/>
                <a:ea typeface="Times New Roman" panose="02020603050405020304" pitchFamily="18" charset="0"/>
              </a:rPr>
              <a:t>Underwriting Submission (Continued)</a:t>
            </a:r>
            <a:endParaRPr lang="en-US" sz="1400" dirty="0">
              <a:effectLst/>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1200" dirty="0">
                <a:latin typeface="Times New Roman" panose="02020603050405020304" pitchFamily="18" charset="0"/>
              </a:rPr>
              <a:t>D) Under the “Document Type” arrow drop-down you will see “Submission Package”, then hit the “Submit” button in the top right-hand side. Please see the screen shot below:</a:t>
            </a:r>
          </a:p>
          <a:p>
            <a:pPr marL="0" indent="0">
              <a:spcBef>
                <a:spcPts val="910"/>
              </a:spcBef>
              <a:spcAft>
                <a:spcPts val="0"/>
              </a:spcAft>
              <a:buSzPts val="1200"/>
              <a:buNone/>
              <a:tabLst>
                <a:tab pos="749935" algn="l"/>
              </a:tabLst>
            </a:pPr>
            <a:endParaRPr lang="en-US" sz="1200" dirty="0">
              <a:latin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ndParaRPr>
          </a:p>
          <a:p>
            <a:pPr marL="0" indent="0">
              <a:spcBef>
                <a:spcPts val="910"/>
              </a:spcBef>
              <a:spcAft>
                <a:spcPts val="0"/>
              </a:spcAft>
              <a:buSzPts val="1200"/>
              <a:buNone/>
              <a:tabLst>
                <a:tab pos="749935" algn="l"/>
              </a:tabLst>
            </a:pPr>
            <a:r>
              <a:rPr lang="en-US" sz="1200" b="1" dirty="0">
                <a:latin typeface="Times New Roman" panose="02020603050405020304" pitchFamily="18" charset="0"/>
              </a:rPr>
              <a:t>Further Notes about Uploading Documents:</a:t>
            </a:r>
          </a:p>
          <a:p>
            <a:pPr marL="0" indent="0">
              <a:spcBef>
                <a:spcPts val="910"/>
              </a:spcBef>
              <a:spcAft>
                <a:spcPts val="0"/>
              </a:spcAft>
              <a:buSzPts val="1200"/>
              <a:buNone/>
              <a:tabLst>
                <a:tab pos="749935" algn="l"/>
              </a:tabLst>
            </a:pPr>
            <a:r>
              <a:rPr lang="en-US" sz="1200" dirty="0">
                <a:latin typeface="Times New Roman" panose="02020603050405020304" pitchFamily="18" charset="0"/>
              </a:rPr>
              <a:t>1) You will notice that “Submission Package” always is at the top of the drop-down. </a:t>
            </a:r>
            <a:r>
              <a:rPr lang="en-US" sz="1200" b="1" dirty="0">
                <a:latin typeface="Times New Roman" panose="02020603050405020304" pitchFamily="18" charset="0"/>
              </a:rPr>
              <a:t>FSB does NOT want Correspondents to select any other label when submitting new files to be underwritten.</a:t>
            </a:r>
            <a:r>
              <a:rPr lang="en-US" sz="1200" dirty="0">
                <a:latin typeface="Times New Roman" panose="02020603050405020304" pitchFamily="18" charset="0"/>
              </a:rPr>
              <a:t> Our internal staff will use the additional labels after you submit each loan.</a:t>
            </a:r>
          </a:p>
          <a:p>
            <a:pPr marL="0" indent="0">
              <a:spcBef>
                <a:spcPts val="910"/>
              </a:spcBef>
              <a:spcAft>
                <a:spcPts val="0"/>
              </a:spcAft>
              <a:buSzPts val="1200"/>
              <a:buNone/>
              <a:tabLst>
                <a:tab pos="749935" algn="l"/>
              </a:tabLst>
            </a:pPr>
            <a:r>
              <a:rPr lang="en-US" sz="1200" dirty="0">
                <a:latin typeface="Times New Roman" panose="02020603050405020304" pitchFamily="18" charset="0"/>
              </a:rPr>
              <a:t>2) Please make sure that your submission package fully uploaded to Image Flow. Sometimes you may have to upload numerous “Submission Packages” on each loan depending upon the size of your PDF documents.</a:t>
            </a:r>
          </a:p>
          <a:p>
            <a:pPr marL="0" indent="0">
              <a:spcBef>
                <a:spcPts val="910"/>
              </a:spcBef>
              <a:spcAft>
                <a:spcPts val="0"/>
              </a:spcAft>
              <a:buSzPts val="1200"/>
              <a:buNone/>
              <a:tabLst>
                <a:tab pos="749935" algn="l"/>
              </a:tabLst>
            </a:pPr>
            <a:r>
              <a:rPr lang="en-US" sz="1200" dirty="0">
                <a:latin typeface="Times New Roman" panose="02020603050405020304" pitchFamily="18" charset="0"/>
              </a:rPr>
              <a:t>3) Make sure that your submission includes the proper credit report that you are using on each loan submission.</a:t>
            </a:r>
          </a:p>
          <a:p>
            <a:pPr marL="0" indent="0">
              <a:spcBef>
                <a:spcPts val="910"/>
              </a:spcBef>
              <a:spcAft>
                <a:spcPts val="0"/>
              </a:spcAft>
              <a:buSzPts val="1200"/>
              <a:buNone/>
              <a:tabLst>
                <a:tab pos="749935" algn="l"/>
              </a:tabLst>
            </a:pPr>
            <a:r>
              <a:rPr lang="en-US" sz="1200" b="1" dirty="0">
                <a:latin typeface="Times New Roman" panose="02020603050405020304" pitchFamily="18" charset="0"/>
              </a:rPr>
              <a:t>NOTE – YOU ARE NOT YET DONE WITH THIS WORKFLOW CONTINUE TO THE NEXT PAGE IN THIS PRESENTATION.</a:t>
            </a:r>
            <a:endParaRPr lang="en-US" sz="1200" b="1" dirty="0"/>
          </a:p>
          <a:p>
            <a:pPr>
              <a:buFont typeface="Wingdings" panose="05000000000000000000" pitchFamily="2" charset="2"/>
              <a:buChar char="ü"/>
            </a:pPr>
            <a:endParaRPr lang="en-US" sz="1200" dirty="0"/>
          </a:p>
        </p:txBody>
      </p:sp>
      <p:sp>
        <p:nvSpPr>
          <p:cNvPr id="4" name="Text Placeholder 3">
            <a:extLst>
              <a:ext uri="{FF2B5EF4-FFF2-40B4-BE49-F238E27FC236}">
                <a16:creationId xmlns:a16="http://schemas.microsoft.com/office/drawing/2014/main" id="{94D17AC8-EEFD-4D9F-BF08-BD845C56FEF7}"/>
              </a:ext>
            </a:extLst>
          </p:cNvPr>
          <p:cNvSpPr>
            <a:spLocks noGrp="1"/>
          </p:cNvSpPr>
          <p:nvPr>
            <p:ph type="body" sz="half" idx="2"/>
          </p:nvPr>
        </p:nvSpPr>
        <p:spPr>
          <a:xfrm>
            <a:off x="723900" y="2101334"/>
            <a:ext cx="3855720" cy="4517579"/>
          </a:xfrm>
        </p:spPr>
        <p:txBody>
          <a:bodyPr>
            <a:normAutofit/>
          </a:bodyPr>
          <a:lstStyle/>
          <a:p>
            <a:r>
              <a:rPr lang="en-US" dirty="0"/>
              <a:t>Please see the steps on the right for the seventh step, Underwriting Submission Process (continued).</a:t>
            </a:r>
          </a:p>
          <a:p>
            <a:endParaRPr lang="en-US" dirty="0"/>
          </a:p>
        </p:txBody>
      </p:sp>
      <p:pic>
        <p:nvPicPr>
          <p:cNvPr id="6" name="Picture 5" descr="Graphical user interface, text, application, email&#10;&#10;Description automatically generated">
            <a:extLst>
              <a:ext uri="{FF2B5EF4-FFF2-40B4-BE49-F238E27FC236}">
                <a16:creationId xmlns:a16="http://schemas.microsoft.com/office/drawing/2014/main" id="{91E0E157-0003-BCF5-F91E-45D8DD482DBB}"/>
              </a:ext>
            </a:extLst>
          </p:cNvPr>
          <p:cNvPicPr>
            <a:picLocks noChangeAspect="1"/>
          </p:cNvPicPr>
          <p:nvPr/>
        </p:nvPicPr>
        <p:blipFill>
          <a:blip r:embed="rId2"/>
          <a:stretch>
            <a:fillRect/>
          </a:stretch>
        </p:blipFill>
        <p:spPr>
          <a:xfrm>
            <a:off x="5827550" y="1593909"/>
            <a:ext cx="3600825" cy="2700618"/>
          </a:xfrm>
          <a:prstGeom prst="rect">
            <a:avLst/>
          </a:prstGeom>
        </p:spPr>
      </p:pic>
    </p:spTree>
    <p:extLst>
      <p:ext uri="{BB962C8B-B14F-4D97-AF65-F5344CB8AC3E}">
        <p14:creationId xmlns:p14="http://schemas.microsoft.com/office/powerpoint/2010/main" val="27392565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3C3C3-BA0E-4E25-B2C0-758001C5ADBA}"/>
              </a:ext>
            </a:extLst>
          </p:cNvPr>
          <p:cNvSpPr>
            <a:spLocks noGrp="1"/>
          </p:cNvSpPr>
          <p:nvPr>
            <p:ph type="title"/>
          </p:nvPr>
        </p:nvSpPr>
        <p:spPr/>
        <p:txBody>
          <a:bodyPr/>
          <a:lstStyle/>
          <a:p>
            <a:r>
              <a:rPr lang="en-US" dirty="0"/>
              <a:t>Starting a loan with FSB</a:t>
            </a:r>
          </a:p>
        </p:txBody>
      </p:sp>
      <p:sp>
        <p:nvSpPr>
          <p:cNvPr id="3" name="Content Placeholder 2">
            <a:extLst>
              <a:ext uri="{FF2B5EF4-FFF2-40B4-BE49-F238E27FC236}">
                <a16:creationId xmlns:a16="http://schemas.microsoft.com/office/drawing/2014/main" id="{226E94EB-105F-49E2-8874-BB89D4EC664D}"/>
              </a:ext>
            </a:extLst>
          </p:cNvPr>
          <p:cNvSpPr>
            <a:spLocks noGrp="1"/>
          </p:cNvSpPr>
          <p:nvPr>
            <p:ph idx="1"/>
          </p:nvPr>
        </p:nvSpPr>
        <p:spPr>
          <a:xfrm>
            <a:off x="5763237" y="256058"/>
            <a:ext cx="6132352" cy="6429967"/>
          </a:xfrm>
        </p:spPr>
        <p:txBody>
          <a:bodyPr>
            <a:normAutofit/>
          </a:bodyPr>
          <a:lstStyle/>
          <a:p>
            <a:pPr>
              <a:buFont typeface="Wingdings" panose="05000000000000000000" pitchFamily="2" charset="2"/>
              <a:buChar char="ü"/>
            </a:pPr>
            <a:r>
              <a:rPr lang="en-US" sz="1200" b="1" dirty="0"/>
              <a:t>Initial Loan Set Up Steps:</a:t>
            </a:r>
          </a:p>
          <a:p>
            <a:pPr marL="63500" marR="0">
              <a:spcBef>
                <a:spcPts val="790"/>
              </a:spcBef>
              <a:spcAft>
                <a:spcPts val="0"/>
              </a:spcAft>
            </a:pPr>
            <a:r>
              <a:rPr lang="en-US" sz="1400" b="1" kern="0" dirty="0">
                <a:effectLst/>
                <a:latin typeface="Times New Roman" panose="02020603050405020304" pitchFamily="18" charset="0"/>
                <a:ea typeface="Times New Roman" panose="02020603050405020304" pitchFamily="18" charset="0"/>
              </a:rPr>
              <a:t>Step</a:t>
            </a:r>
            <a:r>
              <a:rPr lang="en-US" sz="1400" b="1" kern="0" spc="-15" dirty="0">
                <a:effectLst/>
                <a:latin typeface="Times New Roman" panose="02020603050405020304" pitchFamily="18" charset="0"/>
                <a:ea typeface="Times New Roman" panose="02020603050405020304" pitchFamily="18" charset="0"/>
              </a:rPr>
              <a:t> 7 </a:t>
            </a:r>
            <a:r>
              <a:rPr lang="en-US" sz="1400" b="1" kern="0" dirty="0">
                <a:effectLst/>
                <a:latin typeface="Times New Roman" panose="02020603050405020304" pitchFamily="18" charset="0"/>
                <a:ea typeface="Times New Roman" panose="02020603050405020304" pitchFamily="18" charset="0"/>
              </a:rPr>
              <a:t>–</a:t>
            </a:r>
            <a:r>
              <a:rPr lang="en-US" sz="1400" b="1" kern="0" spc="-15" dirty="0">
                <a:effectLst/>
                <a:latin typeface="Times New Roman" panose="02020603050405020304" pitchFamily="18" charset="0"/>
                <a:ea typeface="Times New Roman" panose="02020603050405020304" pitchFamily="18" charset="0"/>
              </a:rPr>
              <a:t> </a:t>
            </a:r>
            <a:r>
              <a:rPr lang="en-US" sz="1400" b="1" kern="0" spc="-15" dirty="0">
                <a:latin typeface="Times New Roman" panose="02020603050405020304" pitchFamily="18" charset="0"/>
                <a:ea typeface="Times New Roman" panose="02020603050405020304" pitchFamily="18" charset="0"/>
              </a:rPr>
              <a:t>FSB Correspondent Underwriting Submission Process.</a:t>
            </a:r>
          </a:p>
          <a:p>
            <a:pPr marL="63500" marR="0">
              <a:spcBef>
                <a:spcPts val="790"/>
              </a:spcBef>
              <a:spcAft>
                <a:spcPts val="0"/>
              </a:spcAft>
            </a:pPr>
            <a:r>
              <a:rPr lang="en-US" sz="1400" b="1" kern="0" spc="-15" dirty="0">
                <a:effectLst/>
                <a:latin typeface="Times New Roman" panose="02020603050405020304" pitchFamily="18" charset="0"/>
                <a:ea typeface="Times New Roman" panose="02020603050405020304" pitchFamily="18" charset="0"/>
              </a:rPr>
              <a:t>Underwriting Submission (Continued)</a:t>
            </a:r>
            <a:endParaRPr lang="en-US" sz="1400" dirty="0">
              <a:effectLst/>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1200" dirty="0">
                <a:latin typeface="Times New Roman" panose="02020603050405020304" pitchFamily="18" charset="0"/>
              </a:rPr>
              <a:t>E) Once your submission package(s) are uploaded, it is time to submit your loan to underwriting. Under the Navigation Panel, go-to “Actions”, then select “Final”.  </a:t>
            </a:r>
            <a:r>
              <a:rPr lang="en-US" sz="1200" b="1" dirty="0">
                <a:latin typeface="Times New Roman" panose="02020603050405020304" pitchFamily="18" charset="0"/>
              </a:rPr>
              <a:t>Each time you submit to our underwriting department, you must repeat this process. </a:t>
            </a:r>
            <a:r>
              <a:rPr lang="en-US" sz="1200" dirty="0">
                <a:latin typeface="Times New Roman" panose="02020603050405020304" pitchFamily="18" charset="0"/>
              </a:rPr>
              <a:t>Please see a screen shot of what you will see:</a:t>
            </a:r>
          </a:p>
          <a:p>
            <a:pPr marL="0" indent="0">
              <a:spcBef>
                <a:spcPts val="910"/>
              </a:spcBef>
              <a:spcAft>
                <a:spcPts val="0"/>
              </a:spcAft>
              <a:buSzPts val="1200"/>
              <a:buNone/>
              <a:tabLst>
                <a:tab pos="749935" algn="l"/>
              </a:tabLst>
            </a:pPr>
            <a:endParaRPr lang="en-US" sz="1200" dirty="0">
              <a:latin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ndParaRPr>
          </a:p>
          <a:p>
            <a:pPr marL="0" indent="0">
              <a:spcBef>
                <a:spcPts val="910"/>
              </a:spcBef>
              <a:spcAft>
                <a:spcPts val="0"/>
              </a:spcAft>
              <a:buSzPts val="1200"/>
              <a:buNone/>
              <a:tabLst>
                <a:tab pos="749935" algn="l"/>
              </a:tabLst>
            </a:pPr>
            <a:r>
              <a:rPr lang="en-US" sz="1200" b="1" dirty="0">
                <a:latin typeface="Times New Roman" panose="02020603050405020304" pitchFamily="18" charset="0"/>
              </a:rPr>
              <a:t>Final FSB Internal Steps Prior to Underwriting Submission:</a:t>
            </a:r>
          </a:p>
          <a:p>
            <a:pPr marL="228600" indent="-228600">
              <a:spcBef>
                <a:spcPts val="910"/>
              </a:spcBef>
              <a:spcAft>
                <a:spcPts val="0"/>
              </a:spcAft>
              <a:buSzPts val="1200"/>
              <a:buAutoNum type="arabicParenR"/>
              <a:tabLst>
                <a:tab pos="749935" algn="l"/>
              </a:tabLst>
            </a:pPr>
            <a:r>
              <a:rPr lang="en-US" sz="1200" dirty="0">
                <a:latin typeface="Times New Roman" panose="02020603050405020304" pitchFamily="18" charset="0"/>
              </a:rPr>
              <a:t>After you “Final” each loan submission our internal team will run AUS if you did not do so prior (always run GUS on USDA loans), </a:t>
            </a:r>
          </a:p>
          <a:p>
            <a:pPr marL="228600" indent="-228600">
              <a:spcBef>
                <a:spcPts val="910"/>
              </a:spcBef>
              <a:spcAft>
                <a:spcPts val="0"/>
              </a:spcAft>
              <a:buSzPts val="1200"/>
              <a:buAutoNum type="arabicParenR"/>
              <a:tabLst>
                <a:tab pos="749935" algn="l"/>
              </a:tabLst>
            </a:pPr>
            <a:r>
              <a:rPr lang="en-US" sz="1200" dirty="0">
                <a:latin typeface="Times New Roman" panose="02020603050405020304" pitchFamily="18" charset="0"/>
              </a:rPr>
              <a:t>FSB’s internal team may contact you at this stage if we have any significant concerns with your disclosures or need further data to run an AUS and fraud prevention tool, if the correspondent did not do that prior.</a:t>
            </a:r>
          </a:p>
          <a:p>
            <a:pPr marL="0" indent="0">
              <a:spcBef>
                <a:spcPts val="910"/>
              </a:spcBef>
              <a:spcAft>
                <a:spcPts val="0"/>
              </a:spcAft>
              <a:buSzPts val="1200"/>
              <a:buNone/>
              <a:tabLst>
                <a:tab pos="749935" algn="l"/>
              </a:tabLst>
            </a:pPr>
            <a:endParaRPr lang="en-US" sz="1200" dirty="0">
              <a:latin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ndParaRPr>
          </a:p>
          <a:p>
            <a:pPr>
              <a:buFont typeface="Wingdings" panose="05000000000000000000" pitchFamily="2" charset="2"/>
              <a:buChar char="ü"/>
            </a:pPr>
            <a:endParaRPr lang="en-US" sz="1200" dirty="0"/>
          </a:p>
        </p:txBody>
      </p:sp>
      <p:sp>
        <p:nvSpPr>
          <p:cNvPr id="4" name="Text Placeholder 3">
            <a:extLst>
              <a:ext uri="{FF2B5EF4-FFF2-40B4-BE49-F238E27FC236}">
                <a16:creationId xmlns:a16="http://schemas.microsoft.com/office/drawing/2014/main" id="{94D17AC8-EEFD-4D9F-BF08-BD845C56FEF7}"/>
              </a:ext>
            </a:extLst>
          </p:cNvPr>
          <p:cNvSpPr>
            <a:spLocks noGrp="1"/>
          </p:cNvSpPr>
          <p:nvPr>
            <p:ph type="body" sz="half" idx="2"/>
          </p:nvPr>
        </p:nvSpPr>
        <p:spPr>
          <a:xfrm>
            <a:off x="723900" y="2101334"/>
            <a:ext cx="3855720" cy="4517579"/>
          </a:xfrm>
        </p:spPr>
        <p:txBody>
          <a:bodyPr>
            <a:normAutofit/>
          </a:bodyPr>
          <a:lstStyle/>
          <a:p>
            <a:r>
              <a:rPr lang="en-US" dirty="0"/>
              <a:t>Please see the steps on the right for the seventh step, Underwriting Submission Process (continued).</a:t>
            </a:r>
          </a:p>
          <a:p>
            <a:endParaRPr lang="en-US" dirty="0"/>
          </a:p>
        </p:txBody>
      </p:sp>
      <p:pic>
        <p:nvPicPr>
          <p:cNvPr id="9" name="Picture 8" descr="Diagram&#10;&#10;Description automatically generated with low confidence">
            <a:extLst>
              <a:ext uri="{FF2B5EF4-FFF2-40B4-BE49-F238E27FC236}">
                <a16:creationId xmlns:a16="http://schemas.microsoft.com/office/drawing/2014/main" id="{26A48E29-F0E1-CE2B-AC62-7D3F63374471}"/>
              </a:ext>
            </a:extLst>
          </p:cNvPr>
          <p:cNvPicPr>
            <a:picLocks noChangeAspect="1"/>
          </p:cNvPicPr>
          <p:nvPr/>
        </p:nvPicPr>
        <p:blipFill>
          <a:blip r:embed="rId2"/>
          <a:stretch>
            <a:fillRect/>
          </a:stretch>
        </p:blipFill>
        <p:spPr>
          <a:xfrm>
            <a:off x="5867400" y="1957689"/>
            <a:ext cx="1582407" cy="2637346"/>
          </a:xfrm>
          <a:prstGeom prst="rect">
            <a:avLst/>
          </a:prstGeom>
        </p:spPr>
      </p:pic>
    </p:spTree>
    <p:extLst>
      <p:ext uri="{BB962C8B-B14F-4D97-AF65-F5344CB8AC3E}">
        <p14:creationId xmlns:p14="http://schemas.microsoft.com/office/powerpoint/2010/main" val="3018459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3C3C3-BA0E-4E25-B2C0-758001C5ADBA}"/>
              </a:ext>
            </a:extLst>
          </p:cNvPr>
          <p:cNvSpPr>
            <a:spLocks noGrp="1"/>
          </p:cNvSpPr>
          <p:nvPr>
            <p:ph type="title"/>
          </p:nvPr>
        </p:nvSpPr>
        <p:spPr/>
        <p:txBody>
          <a:bodyPr/>
          <a:lstStyle/>
          <a:p>
            <a:r>
              <a:rPr lang="en-US" dirty="0"/>
              <a:t>Starting a loan with FSB</a:t>
            </a:r>
          </a:p>
        </p:txBody>
      </p:sp>
      <p:sp>
        <p:nvSpPr>
          <p:cNvPr id="3" name="Content Placeholder 2">
            <a:extLst>
              <a:ext uri="{FF2B5EF4-FFF2-40B4-BE49-F238E27FC236}">
                <a16:creationId xmlns:a16="http://schemas.microsoft.com/office/drawing/2014/main" id="{226E94EB-105F-49E2-8874-BB89D4EC664D}"/>
              </a:ext>
            </a:extLst>
          </p:cNvPr>
          <p:cNvSpPr>
            <a:spLocks noGrp="1"/>
          </p:cNvSpPr>
          <p:nvPr>
            <p:ph idx="1"/>
          </p:nvPr>
        </p:nvSpPr>
        <p:spPr>
          <a:xfrm>
            <a:off x="5763237" y="256058"/>
            <a:ext cx="6132352" cy="6429967"/>
          </a:xfrm>
        </p:spPr>
        <p:txBody>
          <a:bodyPr>
            <a:normAutofit lnSpcReduction="10000"/>
          </a:bodyPr>
          <a:lstStyle/>
          <a:p>
            <a:pPr>
              <a:buFont typeface="Wingdings" panose="05000000000000000000" pitchFamily="2" charset="2"/>
              <a:buChar char="ü"/>
            </a:pPr>
            <a:r>
              <a:rPr lang="en-US" sz="1200" b="1" dirty="0"/>
              <a:t>Initial Loan Set Up Steps:</a:t>
            </a:r>
          </a:p>
          <a:p>
            <a:pPr marL="63500" marR="0">
              <a:spcBef>
                <a:spcPts val="790"/>
              </a:spcBef>
              <a:spcAft>
                <a:spcPts val="0"/>
              </a:spcAft>
            </a:pPr>
            <a:r>
              <a:rPr lang="en-US" sz="1400" b="1" kern="0" dirty="0">
                <a:effectLst/>
                <a:latin typeface="Times New Roman" panose="02020603050405020304" pitchFamily="18" charset="0"/>
                <a:ea typeface="Times New Roman" panose="02020603050405020304" pitchFamily="18" charset="0"/>
              </a:rPr>
              <a:t>Step</a:t>
            </a:r>
            <a:r>
              <a:rPr lang="en-US" sz="1400" b="1" kern="0" spc="-15" dirty="0">
                <a:effectLst/>
                <a:latin typeface="Times New Roman" panose="02020603050405020304" pitchFamily="18" charset="0"/>
                <a:ea typeface="Times New Roman" panose="02020603050405020304" pitchFamily="18" charset="0"/>
              </a:rPr>
              <a:t> 8 </a:t>
            </a:r>
            <a:r>
              <a:rPr lang="en-US" sz="1400" b="1" kern="0" dirty="0">
                <a:effectLst/>
                <a:latin typeface="Times New Roman" panose="02020603050405020304" pitchFamily="18" charset="0"/>
                <a:ea typeface="Times New Roman" panose="02020603050405020304" pitchFamily="18" charset="0"/>
              </a:rPr>
              <a:t>–</a:t>
            </a:r>
            <a:r>
              <a:rPr lang="en-US" sz="1400" b="1" kern="0" spc="-15" dirty="0">
                <a:effectLst/>
                <a:latin typeface="Times New Roman" panose="02020603050405020304" pitchFamily="18" charset="0"/>
                <a:ea typeface="Times New Roman" panose="02020603050405020304" pitchFamily="18" charset="0"/>
              </a:rPr>
              <a:t> Understanding our </a:t>
            </a:r>
            <a:r>
              <a:rPr lang="en-US" sz="1400" b="1" kern="0" spc="-15" dirty="0">
                <a:latin typeface="Times New Roman" panose="02020603050405020304" pitchFamily="18" charset="0"/>
                <a:ea typeface="Times New Roman" panose="02020603050405020304" pitchFamily="18" charset="0"/>
              </a:rPr>
              <a:t>FSB Approval and </a:t>
            </a:r>
            <a:r>
              <a:rPr lang="en-US" sz="1400" b="1" kern="0" spc="-15" dirty="0" err="1">
                <a:latin typeface="Times New Roman" panose="02020603050405020304" pitchFamily="18" charset="0"/>
                <a:ea typeface="Times New Roman" panose="02020603050405020304" pitchFamily="18" charset="0"/>
              </a:rPr>
              <a:t>Corresponent</a:t>
            </a:r>
            <a:r>
              <a:rPr lang="en-US" sz="1400" b="1" kern="0" spc="-15" dirty="0">
                <a:latin typeface="Times New Roman" panose="02020603050405020304" pitchFamily="18" charset="0"/>
                <a:ea typeface="Times New Roman" panose="02020603050405020304" pitchFamily="18" charset="0"/>
              </a:rPr>
              <a:t> Underwriting 	Resubmission Process.</a:t>
            </a:r>
          </a:p>
          <a:p>
            <a:pPr marL="63500" marR="0">
              <a:spcBef>
                <a:spcPts val="790"/>
              </a:spcBef>
              <a:spcAft>
                <a:spcPts val="0"/>
              </a:spcAft>
            </a:pPr>
            <a:r>
              <a:rPr lang="en-US" sz="1400" b="1" kern="0" spc="-15" dirty="0">
                <a:effectLst/>
                <a:latin typeface="Times New Roman" panose="02020603050405020304" pitchFamily="18" charset="0"/>
                <a:ea typeface="Times New Roman" panose="02020603050405020304" pitchFamily="18" charset="0"/>
              </a:rPr>
              <a:t>Understanding our FSB Ap</a:t>
            </a:r>
            <a:r>
              <a:rPr lang="en-US" sz="1400" b="1" kern="0" spc="-15" dirty="0">
                <a:latin typeface="Times New Roman" panose="02020603050405020304" pitchFamily="18" charset="0"/>
                <a:ea typeface="Times New Roman" panose="02020603050405020304" pitchFamily="18" charset="0"/>
              </a:rPr>
              <a:t>proval</a:t>
            </a:r>
            <a:endParaRPr lang="en-US" sz="1400" dirty="0">
              <a:effectLst/>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1500" dirty="0">
                <a:latin typeface="Times New Roman" panose="02020603050405020304" pitchFamily="18" charset="0"/>
                <a:ea typeface="Times New Roman" panose="02020603050405020304" pitchFamily="18" charset="0"/>
              </a:rPr>
              <a:t>1) We have a helpful tutorial to teach you how to view each Underwriting Approval Notice. </a:t>
            </a:r>
          </a:p>
          <a:p>
            <a:pPr marL="228600" indent="-228600">
              <a:spcBef>
                <a:spcPts val="910"/>
              </a:spcBef>
              <a:spcAft>
                <a:spcPts val="0"/>
              </a:spcAft>
              <a:buSzPts val="1200"/>
              <a:buAutoNum type="alphaUcParenR"/>
              <a:tabLst>
                <a:tab pos="749935" algn="l"/>
              </a:tabLst>
            </a:pPr>
            <a:r>
              <a:rPr lang="en-US" sz="1500" dirty="0" err="1">
                <a:latin typeface="Times New Roman" panose="02020603050405020304" pitchFamily="18" charset="0"/>
                <a:ea typeface="Times New Roman" panose="02020603050405020304" pitchFamily="18" charset="0"/>
              </a:rPr>
              <a:t>Goto</a:t>
            </a:r>
            <a:r>
              <a:rPr lang="en-US" sz="1500" dirty="0">
                <a:latin typeface="Times New Roman" panose="02020603050405020304" pitchFamily="18" charset="0"/>
                <a:ea typeface="Times New Roman" panose="02020603050405020304" pitchFamily="18" charset="0"/>
              </a:rPr>
              <a:t> Mortgage Support Resources</a:t>
            </a:r>
          </a:p>
          <a:p>
            <a:pPr marL="228600" indent="-228600">
              <a:spcBef>
                <a:spcPts val="910"/>
              </a:spcBef>
              <a:spcAft>
                <a:spcPts val="0"/>
              </a:spcAft>
              <a:buSzPts val="1200"/>
              <a:buAutoNum type="alphaUcParenR"/>
              <a:tabLst>
                <a:tab pos="749935" algn="l"/>
              </a:tabLst>
            </a:pPr>
            <a:r>
              <a:rPr lang="en-US" sz="1500" dirty="0" err="1">
                <a:latin typeface="Times New Roman" panose="02020603050405020304" pitchFamily="18" charset="0"/>
                <a:ea typeface="Times New Roman" panose="02020603050405020304" pitchFamily="18" charset="0"/>
              </a:rPr>
              <a:t>Goto</a:t>
            </a:r>
            <a:r>
              <a:rPr lang="en-US" sz="1500" dirty="0">
                <a:latin typeface="Times New Roman" panose="02020603050405020304" pitchFamily="18" charset="0"/>
                <a:ea typeface="Times New Roman" panose="02020603050405020304" pitchFamily="18" charset="0"/>
              </a:rPr>
              <a:t> Document Library</a:t>
            </a:r>
          </a:p>
          <a:p>
            <a:pPr marL="228600" indent="-228600">
              <a:spcBef>
                <a:spcPts val="910"/>
              </a:spcBef>
              <a:spcAft>
                <a:spcPts val="0"/>
              </a:spcAft>
              <a:buSzPts val="1200"/>
              <a:buAutoNum type="alphaUcParenR"/>
              <a:tabLst>
                <a:tab pos="749935" algn="l"/>
              </a:tabLst>
            </a:pPr>
            <a:r>
              <a:rPr lang="en-US" sz="1500" dirty="0">
                <a:latin typeface="Times New Roman" panose="02020603050405020304" pitchFamily="18" charset="0"/>
                <a:ea typeface="Times New Roman" panose="02020603050405020304" pitchFamily="18" charset="0"/>
              </a:rPr>
              <a:t>Scroll down to our “Mortgage Bot and Support” section</a:t>
            </a:r>
          </a:p>
          <a:p>
            <a:pPr marL="228600" indent="-228600">
              <a:spcBef>
                <a:spcPts val="910"/>
              </a:spcBef>
              <a:spcAft>
                <a:spcPts val="0"/>
              </a:spcAft>
              <a:buSzPts val="1200"/>
              <a:buAutoNum type="alphaUcParenR"/>
              <a:tabLst>
                <a:tab pos="749935" algn="l"/>
              </a:tabLst>
            </a:pPr>
            <a:r>
              <a:rPr lang="en-US" sz="1500" dirty="0">
                <a:latin typeface="Times New Roman" panose="02020603050405020304" pitchFamily="18" charset="0"/>
                <a:ea typeface="Times New Roman" panose="02020603050405020304" pitchFamily="18" charset="0"/>
              </a:rPr>
              <a:t>See “</a:t>
            </a:r>
            <a:r>
              <a:rPr lang="en-US" sz="1400" b="0" i="0" dirty="0">
                <a:solidFill>
                  <a:srgbClr val="3A586E"/>
                </a:solidFill>
                <a:effectLst/>
                <a:latin typeface="PT Sans" panose="020B0503020203020204" pitchFamily="34" charset="0"/>
              </a:rPr>
              <a:t>How to view the Conditional Approval</a:t>
            </a:r>
            <a:r>
              <a:rPr lang="en-US" sz="1500" b="0" i="0" dirty="0">
                <a:solidFill>
                  <a:srgbClr val="3A586E"/>
                </a:solidFill>
                <a:effectLst/>
                <a:latin typeface="Times New Roman" panose="02020603050405020304" pitchFamily="18" charset="0"/>
              </a:rPr>
              <a:t>” (Insert Link later)</a:t>
            </a:r>
          </a:p>
          <a:p>
            <a:pPr marL="0" indent="0">
              <a:spcBef>
                <a:spcPts val="910"/>
              </a:spcBef>
              <a:spcAft>
                <a:spcPts val="0"/>
              </a:spcAft>
              <a:buSzPts val="1200"/>
              <a:buNone/>
              <a:tabLst>
                <a:tab pos="749935" algn="l"/>
              </a:tabLst>
            </a:pPr>
            <a:endParaRPr lang="en-US" sz="1500" b="0" i="0" spc="-5" dirty="0">
              <a:solidFill>
                <a:srgbClr val="3A586E"/>
              </a:solidFill>
              <a:effectLst/>
              <a:latin typeface="Times New Roman" panose="02020603050405020304" pitchFamily="18" charset="0"/>
            </a:endParaRPr>
          </a:p>
          <a:p>
            <a:pPr>
              <a:spcBef>
                <a:spcPts val="910"/>
              </a:spcBef>
              <a:spcAft>
                <a:spcPts val="0"/>
              </a:spcAft>
              <a:buSzPts val="1200"/>
              <a:tabLst>
                <a:tab pos="749935" algn="l"/>
              </a:tabLst>
            </a:pPr>
            <a:r>
              <a:rPr lang="en-US" sz="1500" b="1" spc="-5" dirty="0">
                <a:solidFill>
                  <a:srgbClr val="3A586E"/>
                </a:solidFill>
                <a:latin typeface="Times New Roman" panose="02020603050405020304" pitchFamily="18" charset="0"/>
                <a:ea typeface="Times New Roman" panose="02020603050405020304" pitchFamily="18" charset="0"/>
              </a:rPr>
              <a:t>Resubmitting Conditions to Underwriting</a:t>
            </a:r>
            <a:endParaRPr lang="en-US" sz="1500" b="1" dirty="0">
              <a:solidFill>
                <a:schemeClr val="tx1"/>
              </a:solidFill>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1500" dirty="0">
                <a:latin typeface="Times New Roman" panose="02020603050405020304" pitchFamily="18" charset="0"/>
                <a:ea typeface="Times New Roman" panose="02020603050405020304" pitchFamily="18" charset="0"/>
              </a:rPr>
              <a:t>1) We have a helpful tutorial to teach you how to upload your conditions to </a:t>
            </a:r>
            <a:r>
              <a:rPr lang="en-US" sz="1500" dirty="0" err="1">
                <a:latin typeface="Times New Roman" panose="02020603050405020304" pitchFamily="18" charset="0"/>
                <a:ea typeface="Times New Roman" panose="02020603050405020304" pitchFamily="18" charset="0"/>
              </a:rPr>
              <a:t>MortgageBot</a:t>
            </a:r>
            <a:r>
              <a:rPr lang="en-US" sz="1500" dirty="0">
                <a:latin typeface="Times New Roman" panose="02020603050405020304" pitchFamily="18" charset="0"/>
                <a:ea typeface="Times New Roman" panose="02020603050405020304" pitchFamily="18" charset="0"/>
              </a:rPr>
              <a:t>.</a:t>
            </a:r>
          </a:p>
          <a:p>
            <a:pPr marL="228600" indent="-228600">
              <a:spcBef>
                <a:spcPts val="910"/>
              </a:spcBef>
              <a:spcAft>
                <a:spcPts val="0"/>
              </a:spcAft>
              <a:buSzPts val="1200"/>
              <a:buAutoNum type="alphaUcParenR"/>
              <a:tabLst>
                <a:tab pos="749935" algn="l"/>
              </a:tabLst>
            </a:pPr>
            <a:r>
              <a:rPr lang="en-US" sz="1500" dirty="0" err="1">
                <a:latin typeface="Times New Roman" panose="02020603050405020304" pitchFamily="18" charset="0"/>
                <a:ea typeface="Times New Roman" panose="02020603050405020304" pitchFamily="18" charset="0"/>
              </a:rPr>
              <a:t>Goto</a:t>
            </a:r>
            <a:r>
              <a:rPr lang="en-US" sz="1500" dirty="0">
                <a:latin typeface="Times New Roman" panose="02020603050405020304" pitchFamily="18" charset="0"/>
                <a:ea typeface="Times New Roman" panose="02020603050405020304" pitchFamily="18" charset="0"/>
              </a:rPr>
              <a:t> Mortgage Support Resources</a:t>
            </a:r>
          </a:p>
          <a:p>
            <a:pPr marL="228600" indent="-228600">
              <a:spcBef>
                <a:spcPts val="910"/>
              </a:spcBef>
              <a:spcAft>
                <a:spcPts val="0"/>
              </a:spcAft>
              <a:buSzPts val="1200"/>
              <a:buAutoNum type="alphaUcParenR"/>
              <a:tabLst>
                <a:tab pos="749935" algn="l"/>
              </a:tabLst>
            </a:pPr>
            <a:r>
              <a:rPr lang="en-US" sz="1500" dirty="0" err="1">
                <a:latin typeface="Times New Roman" panose="02020603050405020304" pitchFamily="18" charset="0"/>
                <a:ea typeface="Times New Roman" panose="02020603050405020304" pitchFamily="18" charset="0"/>
              </a:rPr>
              <a:t>Goto</a:t>
            </a:r>
            <a:r>
              <a:rPr lang="en-US" sz="1500" dirty="0">
                <a:latin typeface="Times New Roman" panose="02020603050405020304" pitchFamily="18" charset="0"/>
                <a:ea typeface="Times New Roman" panose="02020603050405020304" pitchFamily="18" charset="0"/>
              </a:rPr>
              <a:t> Document Library</a:t>
            </a:r>
          </a:p>
          <a:p>
            <a:pPr marL="228600" indent="-228600">
              <a:spcBef>
                <a:spcPts val="910"/>
              </a:spcBef>
              <a:spcAft>
                <a:spcPts val="0"/>
              </a:spcAft>
              <a:buSzPts val="1200"/>
              <a:buAutoNum type="alphaUcParenR"/>
              <a:tabLst>
                <a:tab pos="749935" algn="l"/>
              </a:tabLst>
            </a:pPr>
            <a:r>
              <a:rPr lang="en-US" sz="1500" dirty="0">
                <a:latin typeface="Times New Roman" panose="02020603050405020304" pitchFamily="18" charset="0"/>
                <a:ea typeface="Times New Roman" panose="02020603050405020304" pitchFamily="18" charset="0"/>
              </a:rPr>
              <a:t>Scroll down to our “How-To” section</a:t>
            </a:r>
          </a:p>
          <a:p>
            <a:pPr marL="228600" indent="-228600">
              <a:spcBef>
                <a:spcPts val="910"/>
              </a:spcBef>
              <a:spcAft>
                <a:spcPts val="0"/>
              </a:spcAft>
              <a:buSzPts val="1200"/>
              <a:buAutoNum type="alphaUcParenR"/>
              <a:tabLst>
                <a:tab pos="749935" algn="l"/>
              </a:tabLst>
            </a:pPr>
            <a:r>
              <a:rPr lang="en-US" sz="1500" dirty="0">
                <a:latin typeface="Times New Roman" panose="02020603050405020304" pitchFamily="18" charset="0"/>
                <a:ea typeface="Times New Roman" panose="02020603050405020304" pitchFamily="18" charset="0"/>
              </a:rPr>
              <a:t>See “</a:t>
            </a:r>
            <a:r>
              <a:rPr lang="en-US" sz="1400" b="0" i="0" dirty="0">
                <a:solidFill>
                  <a:srgbClr val="3A586E"/>
                </a:solidFill>
                <a:effectLst/>
                <a:latin typeface="PT Sans" panose="020B0503020203020204" pitchFamily="34" charset="0"/>
              </a:rPr>
              <a:t>How to Upload Conditions (The Easy Way)</a:t>
            </a:r>
            <a:r>
              <a:rPr lang="en-US" sz="1500" b="0" i="0" dirty="0">
                <a:solidFill>
                  <a:srgbClr val="3A586E"/>
                </a:solidFill>
                <a:effectLst/>
                <a:latin typeface="Times New Roman" panose="02020603050405020304" pitchFamily="18" charset="0"/>
              </a:rPr>
              <a:t>” (Insert Link later)</a:t>
            </a:r>
            <a:endParaRPr lang="en-US" sz="15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6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r>
              <a:rPr lang="en-US" sz="1600" spc="-5" dirty="0">
                <a:latin typeface="Times New Roman" panose="02020603050405020304" pitchFamily="18" charset="0"/>
                <a:ea typeface="Times New Roman" panose="02020603050405020304" pitchFamily="18" charset="0"/>
              </a:rPr>
              <a:t>2) </a:t>
            </a:r>
            <a:r>
              <a:rPr lang="en-US" sz="1600" b="1" spc="-5" dirty="0">
                <a:latin typeface="Times New Roman" panose="02020603050405020304" pitchFamily="18" charset="0"/>
                <a:ea typeface="Times New Roman" panose="02020603050405020304" pitchFamily="18" charset="0"/>
              </a:rPr>
              <a:t>DO NOT FORGET TO “FINAL” YOUR LOAN AGAIN. SEE THE SAME STEPS UNDER THE </a:t>
            </a:r>
            <a:r>
              <a:rPr lang="en-US" sz="1600" b="1" kern="0" spc="-15" dirty="0">
                <a:latin typeface="Times New Roman" panose="02020603050405020304" pitchFamily="18" charset="0"/>
                <a:ea typeface="Times New Roman" panose="02020603050405020304" pitchFamily="18" charset="0"/>
              </a:rPr>
              <a:t>FSB BROKER UNDERWRITING SUBMISSION PROCESS IN THIS PRESENTATION.</a:t>
            </a:r>
            <a:endParaRPr lang="en-US" sz="16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effectLst/>
              <a:latin typeface="Times New Roman" panose="02020603050405020304" pitchFamily="18" charset="0"/>
              <a:ea typeface="Times New Roman" panose="02020603050405020304" pitchFamily="18" charset="0"/>
            </a:endParaRPr>
          </a:p>
          <a:p>
            <a:pPr>
              <a:buFont typeface="Wingdings" panose="05000000000000000000" pitchFamily="2" charset="2"/>
              <a:buChar char="ü"/>
            </a:pPr>
            <a:endParaRPr lang="en-US" sz="1200" b="1" dirty="0"/>
          </a:p>
          <a:p>
            <a:pPr>
              <a:buFont typeface="Wingdings" panose="05000000000000000000" pitchFamily="2" charset="2"/>
              <a:buChar char="ü"/>
            </a:pPr>
            <a:endParaRPr lang="en-US" sz="1200" dirty="0"/>
          </a:p>
          <a:p>
            <a:pPr>
              <a:buFont typeface="Wingdings" panose="05000000000000000000" pitchFamily="2" charset="2"/>
              <a:buChar char="ü"/>
            </a:pPr>
            <a:endParaRPr lang="en-US" sz="1200" dirty="0"/>
          </a:p>
        </p:txBody>
      </p:sp>
      <p:sp>
        <p:nvSpPr>
          <p:cNvPr id="4" name="Text Placeholder 3">
            <a:extLst>
              <a:ext uri="{FF2B5EF4-FFF2-40B4-BE49-F238E27FC236}">
                <a16:creationId xmlns:a16="http://schemas.microsoft.com/office/drawing/2014/main" id="{94D17AC8-EEFD-4D9F-BF08-BD845C56FEF7}"/>
              </a:ext>
            </a:extLst>
          </p:cNvPr>
          <p:cNvSpPr>
            <a:spLocks noGrp="1"/>
          </p:cNvSpPr>
          <p:nvPr>
            <p:ph type="body" sz="half" idx="2"/>
          </p:nvPr>
        </p:nvSpPr>
        <p:spPr>
          <a:xfrm>
            <a:off x="723900" y="2101334"/>
            <a:ext cx="3855720" cy="4517579"/>
          </a:xfrm>
        </p:spPr>
        <p:txBody>
          <a:bodyPr>
            <a:normAutofit/>
          </a:bodyPr>
          <a:lstStyle/>
          <a:p>
            <a:r>
              <a:rPr lang="en-US" dirty="0"/>
              <a:t>Please see the steps on the right for the eight step, Understanding our Underwriting Approval form, and Underwriting Re-Submission Process. </a:t>
            </a:r>
          </a:p>
          <a:p>
            <a:endParaRPr lang="en-US" dirty="0"/>
          </a:p>
        </p:txBody>
      </p:sp>
    </p:spTree>
    <p:extLst>
      <p:ext uri="{BB962C8B-B14F-4D97-AF65-F5344CB8AC3E}">
        <p14:creationId xmlns:p14="http://schemas.microsoft.com/office/powerpoint/2010/main" val="1021484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3C3C3-BA0E-4E25-B2C0-758001C5ADBA}"/>
              </a:ext>
            </a:extLst>
          </p:cNvPr>
          <p:cNvSpPr>
            <a:spLocks noGrp="1"/>
          </p:cNvSpPr>
          <p:nvPr>
            <p:ph type="title"/>
          </p:nvPr>
        </p:nvSpPr>
        <p:spPr/>
        <p:txBody>
          <a:bodyPr/>
          <a:lstStyle/>
          <a:p>
            <a:r>
              <a:rPr lang="en-US" dirty="0"/>
              <a:t>Starting a loan with FSB</a:t>
            </a:r>
          </a:p>
        </p:txBody>
      </p:sp>
      <p:sp>
        <p:nvSpPr>
          <p:cNvPr id="3" name="Content Placeholder 2">
            <a:extLst>
              <a:ext uri="{FF2B5EF4-FFF2-40B4-BE49-F238E27FC236}">
                <a16:creationId xmlns:a16="http://schemas.microsoft.com/office/drawing/2014/main" id="{226E94EB-105F-49E2-8874-BB89D4EC664D}"/>
              </a:ext>
            </a:extLst>
          </p:cNvPr>
          <p:cNvSpPr>
            <a:spLocks noGrp="1"/>
          </p:cNvSpPr>
          <p:nvPr>
            <p:ph idx="1"/>
          </p:nvPr>
        </p:nvSpPr>
        <p:spPr>
          <a:xfrm>
            <a:off x="5763237" y="256058"/>
            <a:ext cx="6132352" cy="6429967"/>
          </a:xfrm>
        </p:spPr>
        <p:txBody>
          <a:bodyPr>
            <a:normAutofit/>
          </a:bodyPr>
          <a:lstStyle/>
          <a:p>
            <a:pPr>
              <a:buFont typeface="Wingdings" panose="05000000000000000000" pitchFamily="2" charset="2"/>
              <a:buChar char="ü"/>
            </a:pPr>
            <a:r>
              <a:rPr lang="en-US" sz="1400" b="1" dirty="0"/>
              <a:t>Initial Loan Set Up Steps:</a:t>
            </a:r>
          </a:p>
          <a:p>
            <a:pPr marL="63500" marR="0">
              <a:spcBef>
                <a:spcPts val="790"/>
              </a:spcBef>
              <a:spcAft>
                <a:spcPts val="0"/>
              </a:spcAft>
            </a:pPr>
            <a:r>
              <a:rPr lang="en-US" sz="1400" b="1" kern="0" dirty="0">
                <a:effectLst/>
                <a:latin typeface="Times New Roman" panose="02020603050405020304" pitchFamily="18" charset="0"/>
                <a:ea typeface="Times New Roman" panose="02020603050405020304" pitchFamily="18" charset="0"/>
              </a:rPr>
              <a:t>Step</a:t>
            </a:r>
            <a:r>
              <a:rPr lang="en-US" sz="1400" b="1" kern="0" spc="-15" dirty="0">
                <a:effectLst/>
                <a:latin typeface="Times New Roman" panose="02020603050405020304" pitchFamily="18" charset="0"/>
                <a:ea typeface="Times New Roman" panose="02020603050405020304" pitchFamily="18" charset="0"/>
              </a:rPr>
              <a:t> 8 </a:t>
            </a:r>
            <a:r>
              <a:rPr lang="en-US" sz="1400" b="1" kern="0" dirty="0">
                <a:effectLst/>
                <a:latin typeface="Times New Roman" panose="02020603050405020304" pitchFamily="18" charset="0"/>
                <a:ea typeface="Times New Roman" panose="02020603050405020304" pitchFamily="18" charset="0"/>
              </a:rPr>
              <a:t>–</a:t>
            </a:r>
            <a:r>
              <a:rPr lang="en-US" sz="1400" b="1" kern="0" spc="-15" dirty="0">
                <a:effectLst/>
                <a:latin typeface="Times New Roman" panose="02020603050405020304" pitchFamily="18" charset="0"/>
                <a:ea typeface="Times New Roman" panose="02020603050405020304" pitchFamily="18" charset="0"/>
              </a:rPr>
              <a:t> Understanding our</a:t>
            </a:r>
            <a:r>
              <a:rPr lang="en-US" sz="1400" b="1" kern="0" spc="-15" dirty="0">
                <a:latin typeface="Times New Roman" panose="02020603050405020304" pitchFamily="18" charset="0"/>
                <a:ea typeface="Times New Roman" panose="02020603050405020304" pitchFamily="18" charset="0"/>
              </a:rPr>
              <a:t> Approval and Correspondent Underwriting 	Resubmission Process. (Continued)</a:t>
            </a:r>
          </a:p>
          <a:p>
            <a:pPr marL="63500" marR="0">
              <a:spcBef>
                <a:spcPts val="790"/>
              </a:spcBef>
              <a:spcAft>
                <a:spcPts val="0"/>
              </a:spcAft>
            </a:pPr>
            <a:r>
              <a:rPr lang="en-US" sz="1400" b="1" kern="0" spc="-15" dirty="0">
                <a:effectLst/>
                <a:latin typeface="Times New Roman" panose="02020603050405020304" pitchFamily="18" charset="0"/>
                <a:ea typeface="Times New Roman" panose="02020603050405020304" pitchFamily="18" charset="0"/>
              </a:rPr>
              <a:t>Resubmission (Continued) / Receiving Underwriting Cleared to Close</a:t>
            </a:r>
            <a:endParaRPr lang="en-US" sz="1400" dirty="0">
              <a:effectLst/>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1200" dirty="0">
                <a:latin typeface="Times New Roman" panose="02020603050405020304" pitchFamily="18" charset="0"/>
                <a:cs typeface="Times New Roman" panose="02020603050405020304" pitchFamily="18" charset="0"/>
              </a:rPr>
              <a:t>1) Please note that all Conventional loans with MI, and USDA loans will “move” from underwriting to a “UW Pre-Approved” status within </a:t>
            </a:r>
            <a:r>
              <a:rPr lang="en-US" sz="1200" dirty="0" err="1">
                <a:latin typeface="Times New Roman" panose="02020603050405020304" pitchFamily="18" charset="0"/>
                <a:cs typeface="Times New Roman" panose="02020603050405020304" pitchFamily="18" charset="0"/>
              </a:rPr>
              <a:t>MortgageBot</a:t>
            </a:r>
            <a:r>
              <a:rPr lang="en-US" sz="1200" dirty="0">
                <a:latin typeface="Times New Roman" panose="02020603050405020304" pitchFamily="18" charset="0"/>
                <a:cs typeface="Times New Roman" panose="02020603050405020304" pitchFamily="18" charset="0"/>
              </a:rPr>
              <a:t> after our underwriting department has moved the loan to either an MI provider, or USDA. If you would like to understand all of our different statuses, please see </a:t>
            </a:r>
            <a:r>
              <a:rPr lang="en-US" sz="1200" dirty="0">
                <a:latin typeface="Times New Roman" panose="02020603050405020304" pitchFamily="18" charset="0"/>
                <a:cs typeface="Times New Roman" panose="02020603050405020304" pitchFamily="18" charset="0"/>
                <a:hlinkClick r:id="rId2"/>
              </a:rPr>
              <a:t>www.fsbtpo.com</a:t>
            </a:r>
            <a:r>
              <a:rPr lang="en-US" sz="1200" dirty="0">
                <a:latin typeface="Times New Roman" panose="02020603050405020304" pitchFamily="18" charset="0"/>
                <a:cs typeface="Times New Roman" panose="02020603050405020304" pitchFamily="18" charset="0"/>
              </a:rPr>
              <a:t> for a listing. </a:t>
            </a:r>
          </a:p>
          <a:p>
            <a:pPr marL="0" indent="0">
              <a:spcBef>
                <a:spcPts val="910"/>
              </a:spcBef>
              <a:spcAft>
                <a:spcPts val="0"/>
              </a:spcAft>
              <a:buSzPts val="1200"/>
              <a:buNone/>
              <a:tabLst>
                <a:tab pos="749935" algn="l"/>
              </a:tabLst>
            </a:pPr>
            <a:r>
              <a:rPr lang="en-US" sz="1200" dirty="0">
                <a:latin typeface="Times New Roman" panose="02020603050405020304" pitchFamily="18" charset="0"/>
                <a:cs typeface="Times New Roman" panose="02020603050405020304" pitchFamily="18" charset="0"/>
              </a:rPr>
              <a:t>2) Turn times for underwriting can be found at </a:t>
            </a:r>
            <a:r>
              <a:rPr lang="en-US" sz="1200" dirty="0">
                <a:latin typeface="Times New Roman" panose="02020603050405020304" pitchFamily="18" charset="0"/>
                <a:cs typeface="Times New Roman" panose="02020603050405020304" pitchFamily="18" charset="0"/>
                <a:hlinkClick r:id="rId2"/>
              </a:rPr>
              <a:t>www.fsbtpo.com</a:t>
            </a:r>
            <a:endParaRPr lang="en-US" sz="1200" dirty="0">
              <a:latin typeface="Times New Roman" panose="02020603050405020304" pitchFamily="18" charset="0"/>
              <a:cs typeface="Times New Roman" panose="02020603050405020304" pitchFamily="18" charset="0"/>
            </a:endParaRPr>
          </a:p>
          <a:p>
            <a:pPr marL="0" indent="0">
              <a:spcBef>
                <a:spcPts val="910"/>
              </a:spcBef>
              <a:spcAft>
                <a:spcPts val="0"/>
              </a:spcAft>
              <a:buSzPts val="1200"/>
              <a:buNone/>
              <a:tabLst>
                <a:tab pos="749935" algn="l"/>
              </a:tabLst>
            </a:pPr>
            <a:r>
              <a:rPr lang="en-US" sz="1200" dirty="0">
                <a:latin typeface="Times New Roman" panose="02020603050405020304" pitchFamily="18" charset="0"/>
                <a:cs typeface="Times New Roman" panose="02020603050405020304" pitchFamily="18" charset="0"/>
              </a:rPr>
              <a:t>3) </a:t>
            </a:r>
            <a:r>
              <a:rPr lang="en-US" sz="1200" dirty="0">
                <a:latin typeface="Times New Roman" panose="02020603050405020304" pitchFamily="18" charset="0"/>
                <a:ea typeface="Times New Roman" panose="02020603050405020304" pitchFamily="18" charset="0"/>
              </a:rPr>
              <a:t>Note that you may contact each underwriter directly via email, or when necessary, by phone during the underwriting process.</a:t>
            </a:r>
          </a:p>
          <a:p>
            <a:pPr marL="0" indent="0">
              <a:spcBef>
                <a:spcPts val="910"/>
              </a:spcBef>
              <a:spcAft>
                <a:spcPts val="0"/>
              </a:spcAft>
              <a:buSzPts val="1200"/>
              <a:buNone/>
              <a:tabLst>
                <a:tab pos="749935" algn="l"/>
              </a:tabLst>
            </a:pPr>
            <a:r>
              <a:rPr lang="en-US" sz="1200" dirty="0">
                <a:latin typeface="Times New Roman" panose="02020603050405020304" pitchFamily="18" charset="0"/>
                <a:ea typeface="Times New Roman" panose="02020603050405020304" pitchFamily="18" charset="0"/>
              </a:rPr>
              <a:t>4) After your loan is Cleared to Close, you will receive an email directly from the Underwriter stating the following:</a:t>
            </a:r>
          </a:p>
          <a:p>
            <a:pPr marL="228600" marR="0" indent="-228600" algn="l">
              <a:spcBef>
                <a:spcPts val="0"/>
              </a:spcBef>
              <a:spcAft>
                <a:spcPts val="0"/>
              </a:spcAft>
              <a:buAutoNum type="alphaUcParenR"/>
            </a:pPr>
            <a:r>
              <a:rPr lang="en-US" sz="1200" b="0" i="0" dirty="0">
                <a:solidFill>
                  <a:srgbClr val="000000"/>
                </a:solidFill>
                <a:effectLst/>
                <a:latin typeface="Times New Roman" panose="02020603050405020304" pitchFamily="18" charset="0"/>
                <a:cs typeface="Times New Roman" panose="02020603050405020304" pitchFamily="18" charset="0"/>
              </a:rPr>
              <a:t>Congratulations! I have cleared to close this file. Attached please find the final approval. If you are a correspondent customer, you may proceed on the closing of your loan. </a:t>
            </a:r>
            <a:r>
              <a:rPr lang="en-US" sz="1200" b="0" i="0" dirty="0">
                <a:solidFill>
                  <a:srgbClr val="000000"/>
                </a:solidFill>
                <a:effectLst/>
                <a:highlight>
                  <a:srgbClr val="FFFF00"/>
                </a:highlight>
                <a:latin typeface="Times New Roman" panose="02020603050405020304" pitchFamily="18" charset="0"/>
                <a:cs typeface="Times New Roman" panose="02020603050405020304" pitchFamily="18" charset="0"/>
              </a:rPr>
              <a:t>If you are a broker and your loan is a “Wet-Signed Submission”, please make sure to upload into </a:t>
            </a:r>
            <a:r>
              <a:rPr lang="en-US" sz="1200" b="0" i="0" dirty="0" err="1">
                <a:solidFill>
                  <a:srgbClr val="000000"/>
                </a:solidFill>
                <a:effectLst/>
                <a:highlight>
                  <a:srgbClr val="FFFF00"/>
                </a:highlight>
                <a:latin typeface="Times New Roman" panose="02020603050405020304" pitchFamily="18" charset="0"/>
                <a:cs typeface="Times New Roman" panose="02020603050405020304" pitchFamily="18" charset="0"/>
              </a:rPr>
              <a:t>MortgageBot</a:t>
            </a:r>
            <a:r>
              <a:rPr lang="en-US" sz="1200" b="0" i="0" dirty="0">
                <a:solidFill>
                  <a:srgbClr val="000000"/>
                </a:solidFill>
                <a:effectLst/>
                <a:highlight>
                  <a:srgbClr val="FFFF00"/>
                </a:highlight>
                <a:latin typeface="Times New Roman" panose="02020603050405020304" pitchFamily="18" charset="0"/>
                <a:cs typeface="Times New Roman" panose="02020603050405020304" pitchFamily="18" charset="0"/>
              </a:rPr>
              <a:t> your Signed ICD. Our Internal Mortgage Support Team will be emailing you shortly to setup and schedule your closing! </a:t>
            </a:r>
            <a:endParaRPr lang="en-US" sz="1200" dirty="0">
              <a:solidFill>
                <a:srgbClr val="242424"/>
              </a:solidFill>
              <a:highlight>
                <a:srgbClr val="FFFF00"/>
              </a:highlight>
              <a:latin typeface="Times New Roman" panose="02020603050405020304" pitchFamily="18" charset="0"/>
              <a:cs typeface="Times New Roman" panose="02020603050405020304" pitchFamily="18" charset="0"/>
            </a:endParaRPr>
          </a:p>
          <a:p>
            <a:pPr marL="228600" marR="0" indent="-228600" algn="l">
              <a:spcBef>
                <a:spcPts val="0"/>
              </a:spcBef>
              <a:spcAft>
                <a:spcPts val="0"/>
              </a:spcAft>
              <a:buAutoNum type="alphaUcParenR"/>
            </a:pPr>
            <a:endParaRPr lang="en-US" sz="1200" b="0" i="0" dirty="0">
              <a:solidFill>
                <a:srgbClr val="242424"/>
              </a:solidFill>
              <a:effectLst/>
              <a:latin typeface="Times New Roman" panose="02020603050405020304" pitchFamily="18" charset="0"/>
              <a:cs typeface="Times New Roman" panose="02020603050405020304" pitchFamily="18" charset="0"/>
            </a:endParaRPr>
          </a:p>
          <a:p>
            <a:pPr marL="228600" marR="0" indent="-228600" algn="l">
              <a:spcBef>
                <a:spcPts val="0"/>
              </a:spcBef>
              <a:spcAft>
                <a:spcPts val="0"/>
              </a:spcAft>
              <a:buAutoNum type="alphaUcParenR"/>
            </a:pPr>
            <a:r>
              <a:rPr lang="en-US" sz="1200" dirty="0">
                <a:solidFill>
                  <a:srgbClr val="000000"/>
                </a:solidFill>
                <a:latin typeface="Times New Roman" panose="02020603050405020304" pitchFamily="18" charset="0"/>
                <a:cs typeface="Times New Roman" panose="02020603050405020304" pitchFamily="18" charset="0"/>
              </a:rPr>
              <a:t>As h</a:t>
            </a:r>
            <a:r>
              <a:rPr lang="en-US" sz="1200" b="0" i="0" dirty="0">
                <a:solidFill>
                  <a:srgbClr val="000000"/>
                </a:solidFill>
                <a:effectLst/>
                <a:latin typeface="Times New Roman" panose="02020603050405020304" pitchFamily="18" charset="0"/>
                <a:cs typeface="Times New Roman" panose="02020603050405020304" pitchFamily="18" charset="0"/>
              </a:rPr>
              <a:t>elpful reminders, please make sure to review any conditions labeled as “PTF” on each approval. These are items that will be required prior to the funding of each loan and listed as conditions to each title company. </a:t>
            </a:r>
            <a:r>
              <a:rPr lang="en-US" sz="1200" b="0" i="0" dirty="0">
                <a:solidFill>
                  <a:srgbClr val="000000"/>
                </a:solidFill>
                <a:effectLst/>
                <a:highlight>
                  <a:srgbClr val="FFFF00"/>
                </a:highlight>
                <a:latin typeface="Times New Roman" panose="02020603050405020304" pitchFamily="18" charset="0"/>
                <a:cs typeface="Times New Roman" panose="02020603050405020304" pitchFamily="18" charset="0"/>
              </a:rPr>
              <a:t>If you are a </a:t>
            </a:r>
            <a:r>
              <a:rPr lang="en-US" sz="1200" dirty="0">
                <a:solidFill>
                  <a:srgbClr val="000000"/>
                </a:solidFill>
                <a:highlight>
                  <a:srgbClr val="FFFF00"/>
                </a:highlight>
                <a:latin typeface="Times New Roman" panose="02020603050405020304" pitchFamily="18" charset="0"/>
                <a:cs typeface="Times New Roman" panose="02020603050405020304" pitchFamily="18" charset="0"/>
              </a:rPr>
              <a:t>Broker customer, p</a:t>
            </a:r>
            <a:r>
              <a:rPr lang="en-US" sz="1200" b="0" i="0" dirty="0">
                <a:solidFill>
                  <a:srgbClr val="000000"/>
                </a:solidFill>
                <a:effectLst/>
                <a:highlight>
                  <a:srgbClr val="FFFF00"/>
                </a:highlight>
                <a:latin typeface="Times New Roman" panose="02020603050405020304" pitchFamily="18" charset="0"/>
                <a:cs typeface="Times New Roman" panose="02020603050405020304" pitchFamily="18" charset="0"/>
              </a:rPr>
              <a:t>lease be prepared to provide the following information to our Mortgage Support Team to start your closing process:  Title Company Closing </a:t>
            </a:r>
            <a:r>
              <a:rPr lang="en-US" sz="1200" dirty="0">
                <a:solidFill>
                  <a:srgbClr val="000000"/>
                </a:solidFill>
                <a:highlight>
                  <a:srgbClr val="FFFF00"/>
                </a:highlight>
                <a:latin typeface="Times New Roman" panose="02020603050405020304" pitchFamily="18" charset="0"/>
                <a:cs typeface="Times New Roman" panose="02020603050405020304" pitchFamily="18" charset="0"/>
              </a:rPr>
              <a:t>Contact, Will there be a mail –away, </a:t>
            </a:r>
            <a:r>
              <a:rPr lang="en-US" sz="1200" b="0" i="0" dirty="0">
                <a:solidFill>
                  <a:srgbClr val="000000"/>
                </a:solidFill>
                <a:effectLst/>
                <a:highlight>
                  <a:srgbClr val="FFFF00"/>
                </a:highlight>
                <a:latin typeface="Times New Roman" panose="02020603050405020304" pitchFamily="18" charset="0"/>
                <a:cs typeface="Times New Roman" panose="02020603050405020304" pitchFamily="18" charset="0"/>
              </a:rPr>
              <a:t>Closing Date and Time, and will there be any Power of Attorney forms required? Thank you!</a:t>
            </a:r>
            <a:endParaRPr lang="en-US" sz="1200"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a:p>
            <a:pPr marL="0" indent="0">
              <a:spcBef>
                <a:spcPts val="910"/>
              </a:spcBef>
              <a:spcAft>
                <a:spcPts val="0"/>
              </a:spcAft>
              <a:buSzPts val="1200"/>
              <a:buNone/>
              <a:tabLst>
                <a:tab pos="749935" algn="l"/>
              </a:tabLst>
            </a:pPr>
            <a:endParaRPr lang="en-US" sz="1200" b="1" dirty="0">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1200" b="1" dirty="0">
                <a:latin typeface="Times New Roman" panose="02020603050405020304" pitchFamily="18" charset="0"/>
                <a:ea typeface="Times New Roman" panose="02020603050405020304" pitchFamily="18" charset="0"/>
              </a:rPr>
              <a:t>As a correspondent customer, you may ignore the highlighted part of the above statement as FSB does NOT prepare closing documents for Correspondent Customers.</a:t>
            </a:r>
          </a:p>
          <a:p>
            <a:pPr marL="0" indent="0">
              <a:spcBef>
                <a:spcPts val="910"/>
              </a:spcBef>
              <a:spcAft>
                <a:spcPts val="0"/>
              </a:spcAft>
              <a:buSzPts val="1200"/>
              <a:buNone/>
              <a:tabLst>
                <a:tab pos="749935" algn="l"/>
              </a:tabLst>
            </a:pPr>
            <a:endParaRPr lang="en-US" sz="1200" dirty="0">
              <a:latin typeface="Times New Roman" panose="02020603050405020304" pitchFamily="18" charset="0"/>
              <a:cs typeface="Times New Roman" panose="02020603050405020304" pitchFamily="18" charset="0"/>
            </a:endParaRPr>
          </a:p>
          <a:p>
            <a:pPr marL="0" indent="0">
              <a:buNone/>
            </a:pPr>
            <a:endParaRPr lang="en-US" sz="1200" dirty="0"/>
          </a:p>
        </p:txBody>
      </p:sp>
      <p:sp>
        <p:nvSpPr>
          <p:cNvPr id="4" name="Text Placeholder 3">
            <a:extLst>
              <a:ext uri="{FF2B5EF4-FFF2-40B4-BE49-F238E27FC236}">
                <a16:creationId xmlns:a16="http://schemas.microsoft.com/office/drawing/2014/main" id="{94D17AC8-EEFD-4D9F-BF08-BD845C56FEF7}"/>
              </a:ext>
            </a:extLst>
          </p:cNvPr>
          <p:cNvSpPr>
            <a:spLocks noGrp="1"/>
          </p:cNvSpPr>
          <p:nvPr>
            <p:ph type="body" sz="half" idx="2"/>
          </p:nvPr>
        </p:nvSpPr>
        <p:spPr>
          <a:xfrm>
            <a:off x="723900" y="2101334"/>
            <a:ext cx="3855720" cy="4517579"/>
          </a:xfrm>
        </p:spPr>
        <p:txBody>
          <a:bodyPr>
            <a:normAutofit/>
          </a:bodyPr>
          <a:lstStyle/>
          <a:p>
            <a:r>
              <a:rPr lang="en-US" dirty="0"/>
              <a:t>Please see the steps on the right for the eight step, Understanding our Underwriting Approval form, and Underwriting Re-Submission Process. (Continued) </a:t>
            </a:r>
          </a:p>
          <a:p>
            <a:endParaRPr lang="en-US" dirty="0"/>
          </a:p>
        </p:txBody>
      </p:sp>
    </p:spTree>
    <p:extLst>
      <p:ext uri="{BB962C8B-B14F-4D97-AF65-F5344CB8AC3E}">
        <p14:creationId xmlns:p14="http://schemas.microsoft.com/office/powerpoint/2010/main" val="12339485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3C3C3-BA0E-4E25-B2C0-758001C5ADBA}"/>
              </a:ext>
            </a:extLst>
          </p:cNvPr>
          <p:cNvSpPr>
            <a:spLocks noGrp="1"/>
          </p:cNvSpPr>
          <p:nvPr>
            <p:ph type="title"/>
          </p:nvPr>
        </p:nvSpPr>
        <p:spPr/>
        <p:txBody>
          <a:bodyPr/>
          <a:lstStyle/>
          <a:p>
            <a:r>
              <a:rPr lang="en-US" dirty="0"/>
              <a:t>Starting a loan with FSB</a:t>
            </a:r>
          </a:p>
        </p:txBody>
      </p:sp>
      <p:sp>
        <p:nvSpPr>
          <p:cNvPr id="3" name="Content Placeholder 2">
            <a:extLst>
              <a:ext uri="{FF2B5EF4-FFF2-40B4-BE49-F238E27FC236}">
                <a16:creationId xmlns:a16="http://schemas.microsoft.com/office/drawing/2014/main" id="{226E94EB-105F-49E2-8874-BB89D4EC664D}"/>
              </a:ext>
            </a:extLst>
          </p:cNvPr>
          <p:cNvSpPr>
            <a:spLocks noGrp="1"/>
          </p:cNvSpPr>
          <p:nvPr>
            <p:ph idx="1"/>
          </p:nvPr>
        </p:nvSpPr>
        <p:spPr>
          <a:xfrm>
            <a:off x="5763237" y="256058"/>
            <a:ext cx="6132352" cy="6429967"/>
          </a:xfrm>
        </p:spPr>
        <p:txBody>
          <a:bodyPr>
            <a:normAutofit/>
          </a:bodyPr>
          <a:lstStyle/>
          <a:p>
            <a:pPr>
              <a:buFont typeface="Wingdings" panose="05000000000000000000" pitchFamily="2" charset="2"/>
              <a:buChar char="ü"/>
            </a:pPr>
            <a:r>
              <a:rPr lang="en-US" sz="1500" b="1" dirty="0"/>
              <a:t>Initial Loan Set Up Steps:</a:t>
            </a:r>
          </a:p>
          <a:p>
            <a:pPr marL="63500" marR="0">
              <a:spcBef>
                <a:spcPts val="790"/>
              </a:spcBef>
              <a:spcAft>
                <a:spcPts val="0"/>
              </a:spcAft>
            </a:pPr>
            <a:r>
              <a:rPr lang="en-US" sz="1500" b="1" kern="0" dirty="0">
                <a:effectLst/>
                <a:latin typeface="Times New Roman" panose="02020603050405020304" pitchFamily="18" charset="0"/>
                <a:ea typeface="Times New Roman" panose="02020603050405020304" pitchFamily="18" charset="0"/>
              </a:rPr>
              <a:t>Step</a:t>
            </a:r>
            <a:r>
              <a:rPr lang="en-US" sz="1500" b="1" kern="0" spc="-15" dirty="0">
                <a:effectLst/>
                <a:latin typeface="Times New Roman" panose="02020603050405020304" pitchFamily="18" charset="0"/>
                <a:ea typeface="Times New Roman" panose="02020603050405020304" pitchFamily="18" charset="0"/>
              </a:rPr>
              <a:t> </a:t>
            </a:r>
            <a:r>
              <a:rPr lang="en-US" sz="1500" b="1" kern="0" spc="-15" dirty="0">
                <a:latin typeface="Times New Roman" panose="02020603050405020304" pitchFamily="18" charset="0"/>
                <a:ea typeface="Times New Roman" panose="02020603050405020304" pitchFamily="18" charset="0"/>
              </a:rPr>
              <a:t>9 – Closing each loan</a:t>
            </a:r>
            <a:endParaRPr lang="en-US" sz="1500" dirty="0">
              <a:effectLst/>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1) Now that your loan is Cleared to Close, as a Correspondent Customer, you may proceed to closing your loan.</a:t>
            </a:r>
          </a:p>
          <a:p>
            <a:pPr marL="0" indent="0">
              <a:spcBef>
                <a:spcPts val="910"/>
              </a:spcBef>
              <a:spcAft>
                <a:spcPts val="0"/>
              </a:spcAft>
              <a:buSzPts val="1200"/>
              <a:buNone/>
              <a:tabLst>
                <a:tab pos="749935" algn="l"/>
              </a:tabLst>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2) Loan to be delivered by lock expiration, or 5 days after loan closing whichever comes first. This includes the actual “hard copy” of the note and the allonge.</a:t>
            </a:r>
          </a:p>
          <a:p>
            <a:pPr marL="0" indent="0">
              <a:spcBef>
                <a:spcPts val="910"/>
              </a:spcBef>
              <a:spcAft>
                <a:spcPts val="0"/>
              </a:spcAft>
              <a:buSzPts val="1200"/>
              <a:buNone/>
              <a:tabLst>
                <a:tab pos="749935" algn="l"/>
              </a:tabLst>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3) Our Mortgagee Clause is:</a:t>
            </a:r>
          </a:p>
          <a:p>
            <a:pPr marL="0" indent="0" fontAlgn="base">
              <a:buNone/>
            </a:pPr>
            <a:r>
              <a:rPr lang="en-US" sz="1100" b="0" i="0" dirty="0">
                <a:solidFill>
                  <a:srgbClr val="000000"/>
                </a:solidFill>
                <a:effectLst/>
                <a:latin typeface="Arial" panose="020B0604020202020204" pitchFamily="34" charset="0"/>
              </a:rPr>
              <a:t>Flanagan State Bank / ISAOA</a:t>
            </a:r>
          </a:p>
          <a:p>
            <a:pPr marL="0" indent="0" fontAlgn="base">
              <a:buNone/>
            </a:pPr>
            <a:r>
              <a:rPr lang="en-US" sz="1100" b="0" i="0" dirty="0">
                <a:solidFill>
                  <a:srgbClr val="000000"/>
                </a:solidFill>
                <a:effectLst/>
                <a:latin typeface="Arial" panose="020B0604020202020204" pitchFamily="34" charset="0"/>
              </a:rPr>
              <a:t>333 Chicago Road</a:t>
            </a:r>
          </a:p>
          <a:p>
            <a:pPr marL="0" indent="0" fontAlgn="base">
              <a:buNone/>
            </a:pPr>
            <a:r>
              <a:rPr lang="en-US" sz="1100" b="0" i="0" dirty="0">
                <a:solidFill>
                  <a:srgbClr val="000000"/>
                </a:solidFill>
                <a:effectLst/>
                <a:latin typeface="Arial" panose="020B0604020202020204" pitchFamily="34" charset="0"/>
              </a:rPr>
              <a:t>PO Box 302</a:t>
            </a:r>
          </a:p>
          <a:p>
            <a:pPr marL="0" indent="0" fontAlgn="base">
              <a:buNone/>
            </a:pPr>
            <a:r>
              <a:rPr lang="en-US" sz="1100" b="0" i="0" dirty="0">
                <a:solidFill>
                  <a:srgbClr val="000000"/>
                </a:solidFill>
                <a:effectLst/>
                <a:latin typeface="Arial" panose="020B0604020202020204" pitchFamily="34" charset="0"/>
              </a:rPr>
              <a:t>Paw </a:t>
            </a:r>
            <a:r>
              <a:rPr lang="en-US" sz="1100" b="0" i="0" dirty="0" err="1">
                <a:solidFill>
                  <a:srgbClr val="000000"/>
                </a:solidFill>
                <a:effectLst/>
                <a:latin typeface="Arial" panose="020B0604020202020204" pitchFamily="34" charset="0"/>
              </a:rPr>
              <a:t>Paw</a:t>
            </a:r>
            <a:r>
              <a:rPr lang="en-US" sz="1100" b="0" i="0" dirty="0">
                <a:solidFill>
                  <a:srgbClr val="000000"/>
                </a:solidFill>
                <a:effectLst/>
                <a:latin typeface="Arial" panose="020B0604020202020204" pitchFamily="34" charset="0"/>
              </a:rPr>
              <a:t>, IL 61353</a:t>
            </a:r>
          </a:p>
          <a:p>
            <a:pPr marL="0" indent="0" fontAlgn="base">
              <a:buNone/>
            </a:pPr>
            <a:r>
              <a:rPr lang="en-US" sz="1100" b="0" i="0" dirty="0">
                <a:solidFill>
                  <a:srgbClr val="000000"/>
                </a:solidFill>
                <a:effectLst/>
                <a:latin typeface="Arial" panose="020B0604020202020204" pitchFamily="34" charset="0"/>
              </a:rPr>
              <a:t>Always include the Loan Number!</a:t>
            </a:r>
            <a:endParaRPr lang="en-US" sz="12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spcBef>
                <a:spcPts val="910"/>
              </a:spcBef>
              <a:spcAft>
                <a:spcPts val="0"/>
              </a:spcAft>
              <a:buSzPts val="1200"/>
              <a:buNone/>
              <a:tabLst>
                <a:tab pos="749935" algn="l"/>
              </a:tabLst>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4) Correspondents must be MERS approved and compliant. If you need more information on how to become MERS compliant, please see </a:t>
            </a:r>
            <a:r>
              <a:rPr lang="en-US" sz="1200" dirty="0">
                <a:latin typeface="Times New Roman" panose="02020603050405020304" pitchFamily="18" charset="0"/>
                <a:ea typeface="Times New Roman" panose="02020603050405020304" pitchFamily="18" charset="0"/>
                <a:cs typeface="Times New Roman" panose="02020603050405020304" pitchFamily="18" charset="0"/>
                <a:hlinkClick r:id="rId2"/>
              </a:rPr>
              <a:t>www.fsbtpo.com</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or contact Robert Anderson at 815-676-0993, our MERS contact.</a:t>
            </a:r>
          </a:p>
          <a:p>
            <a:pPr marL="0" indent="0">
              <a:spcBef>
                <a:spcPts val="910"/>
              </a:spcBef>
              <a:spcAft>
                <a:spcPts val="0"/>
              </a:spcAft>
              <a:buSzPts val="1200"/>
              <a:buNone/>
              <a:tabLst>
                <a:tab pos="749935" algn="l"/>
              </a:tabLst>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5) FSB is listed as an investor for all our program types within “Doc Magic’s” Closing Engine. Please contact Doc Magic at 800-649-1362 or visit their site </a:t>
            </a:r>
            <a:r>
              <a:rPr lang="en-US" sz="1200" dirty="0">
                <a:latin typeface="Times New Roman" panose="02020603050405020304" pitchFamily="18" charset="0"/>
                <a:ea typeface="Times New Roman" panose="02020603050405020304" pitchFamily="18" charset="0"/>
                <a:cs typeface="Times New Roman" panose="02020603050405020304" pitchFamily="18" charset="0"/>
                <a:hlinkClick r:id="rId3"/>
              </a:rPr>
              <a:t>https://www.docmagic.com/</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for further details in using their closing system in combination with Corresponding with FSB.</a:t>
            </a:r>
          </a:p>
          <a:p>
            <a:pPr marL="0" indent="0">
              <a:spcBef>
                <a:spcPts val="910"/>
              </a:spcBef>
              <a:spcAft>
                <a:spcPts val="0"/>
              </a:spcAft>
              <a:buSzPts val="1200"/>
              <a:buNone/>
              <a:tabLst>
                <a:tab pos="749935" algn="l"/>
              </a:tabLst>
            </a:pPr>
            <a:r>
              <a:rPr lang="en-US" sz="1200" dirty="0">
                <a:latin typeface="Times New Roman" panose="02020603050405020304" pitchFamily="18" charset="0"/>
                <a:cs typeface="Times New Roman" panose="02020603050405020304" pitchFamily="18" charset="0"/>
              </a:rPr>
              <a:t>6) Correspondent Clients may utilize any closing doc vendor. However, we would recommend that each provide a sample to their assigned Account Executive for review prior to closing your first loan with FSB.</a:t>
            </a:r>
          </a:p>
          <a:p>
            <a:pPr marL="0" indent="0">
              <a:spcBef>
                <a:spcPts val="910"/>
              </a:spcBef>
              <a:spcAft>
                <a:spcPts val="0"/>
              </a:spcAft>
              <a:buSzPts val="1200"/>
              <a:buNone/>
              <a:tabLst>
                <a:tab pos="749935" algn="l"/>
              </a:tabLst>
            </a:pPr>
            <a:r>
              <a:rPr lang="en-US" sz="1600" b="1" i="0" dirty="0">
                <a:solidFill>
                  <a:srgbClr val="000000"/>
                </a:solidFill>
                <a:effectLst/>
                <a:latin typeface="Times New Roman" panose="02020603050405020304" pitchFamily="18" charset="0"/>
                <a:cs typeface="Times New Roman" panose="02020603050405020304" pitchFamily="18" charset="0"/>
              </a:rPr>
              <a:t>Again, we remind you to please make sure to review any conditions labeled as “PTF” on each final underwriting approval. These are items that will be required to be in your Correspondent Delivery package PRIOR to FSB purchasing each loan!</a:t>
            </a:r>
            <a:endParaRPr lang="en-US" sz="15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spcBef>
                <a:spcPts val="910"/>
              </a:spcBef>
              <a:spcAft>
                <a:spcPts val="0"/>
              </a:spcAft>
              <a:buSzPts val="1200"/>
              <a:buNone/>
              <a:tabLst>
                <a:tab pos="749935" algn="l"/>
              </a:tabLst>
            </a:pPr>
            <a:endParaRPr lang="en-US" sz="1500"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effectLst/>
              <a:latin typeface="Times New Roman" panose="02020603050405020304" pitchFamily="18" charset="0"/>
              <a:ea typeface="Times New Roman" panose="02020603050405020304" pitchFamily="18" charset="0"/>
            </a:endParaRPr>
          </a:p>
          <a:p>
            <a:pPr>
              <a:buFont typeface="Wingdings" panose="05000000000000000000" pitchFamily="2" charset="2"/>
              <a:buChar char="ü"/>
            </a:pPr>
            <a:endParaRPr lang="en-US" sz="1200" b="1" dirty="0"/>
          </a:p>
          <a:p>
            <a:pPr>
              <a:buFont typeface="Wingdings" panose="05000000000000000000" pitchFamily="2" charset="2"/>
              <a:buChar char="ü"/>
            </a:pPr>
            <a:endParaRPr lang="en-US" sz="1200" dirty="0"/>
          </a:p>
          <a:p>
            <a:pPr>
              <a:buFont typeface="Wingdings" panose="05000000000000000000" pitchFamily="2" charset="2"/>
              <a:buChar char="ü"/>
            </a:pPr>
            <a:endParaRPr lang="en-US" sz="1200" dirty="0"/>
          </a:p>
        </p:txBody>
      </p:sp>
      <p:sp>
        <p:nvSpPr>
          <p:cNvPr id="4" name="Text Placeholder 3">
            <a:extLst>
              <a:ext uri="{FF2B5EF4-FFF2-40B4-BE49-F238E27FC236}">
                <a16:creationId xmlns:a16="http://schemas.microsoft.com/office/drawing/2014/main" id="{94D17AC8-EEFD-4D9F-BF08-BD845C56FEF7}"/>
              </a:ext>
            </a:extLst>
          </p:cNvPr>
          <p:cNvSpPr>
            <a:spLocks noGrp="1"/>
          </p:cNvSpPr>
          <p:nvPr>
            <p:ph type="body" sz="half" idx="2"/>
          </p:nvPr>
        </p:nvSpPr>
        <p:spPr>
          <a:xfrm>
            <a:off x="723900" y="2101334"/>
            <a:ext cx="3855720" cy="4517579"/>
          </a:xfrm>
        </p:spPr>
        <p:txBody>
          <a:bodyPr>
            <a:normAutofit/>
          </a:bodyPr>
          <a:lstStyle/>
          <a:p>
            <a:r>
              <a:rPr lang="en-US" dirty="0"/>
              <a:t>Please see the steps on the right for the ninth step, Closing the loan. </a:t>
            </a:r>
          </a:p>
          <a:p>
            <a:endParaRPr lang="en-US" dirty="0"/>
          </a:p>
        </p:txBody>
      </p:sp>
    </p:spTree>
    <p:extLst>
      <p:ext uri="{BB962C8B-B14F-4D97-AF65-F5344CB8AC3E}">
        <p14:creationId xmlns:p14="http://schemas.microsoft.com/office/powerpoint/2010/main" val="41721003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3C3C3-BA0E-4E25-B2C0-758001C5ADBA}"/>
              </a:ext>
            </a:extLst>
          </p:cNvPr>
          <p:cNvSpPr>
            <a:spLocks noGrp="1"/>
          </p:cNvSpPr>
          <p:nvPr>
            <p:ph type="title"/>
          </p:nvPr>
        </p:nvSpPr>
        <p:spPr/>
        <p:txBody>
          <a:bodyPr/>
          <a:lstStyle/>
          <a:p>
            <a:r>
              <a:rPr lang="en-US" dirty="0"/>
              <a:t>Starting a loan with FSB</a:t>
            </a:r>
          </a:p>
        </p:txBody>
      </p:sp>
      <p:sp>
        <p:nvSpPr>
          <p:cNvPr id="3" name="Content Placeholder 2">
            <a:extLst>
              <a:ext uri="{FF2B5EF4-FFF2-40B4-BE49-F238E27FC236}">
                <a16:creationId xmlns:a16="http://schemas.microsoft.com/office/drawing/2014/main" id="{226E94EB-105F-49E2-8874-BB89D4EC664D}"/>
              </a:ext>
            </a:extLst>
          </p:cNvPr>
          <p:cNvSpPr>
            <a:spLocks noGrp="1"/>
          </p:cNvSpPr>
          <p:nvPr>
            <p:ph idx="1"/>
          </p:nvPr>
        </p:nvSpPr>
        <p:spPr>
          <a:xfrm>
            <a:off x="5763237" y="256058"/>
            <a:ext cx="6132352" cy="6429967"/>
          </a:xfrm>
        </p:spPr>
        <p:txBody>
          <a:bodyPr>
            <a:normAutofit/>
          </a:bodyPr>
          <a:lstStyle/>
          <a:p>
            <a:pPr>
              <a:buFont typeface="Wingdings" panose="05000000000000000000" pitchFamily="2" charset="2"/>
              <a:buChar char="ü"/>
            </a:pPr>
            <a:r>
              <a:rPr lang="en-US" sz="1200" b="1" dirty="0"/>
              <a:t>Initial Loan Set Up Steps:</a:t>
            </a:r>
          </a:p>
          <a:p>
            <a:pPr marL="63500" marR="0">
              <a:spcBef>
                <a:spcPts val="790"/>
              </a:spcBef>
              <a:spcAft>
                <a:spcPts val="0"/>
              </a:spcAft>
            </a:pPr>
            <a:r>
              <a:rPr lang="en-US" sz="1400" b="1" kern="0" dirty="0">
                <a:effectLst/>
                <a:latin typeface="Times New Roman" panose="02020603050405020304" pitchFamily="18" charset="0"/>
                <a:ea typeface="Times New Roman" panose="02020603050405020304" pitchFamily="18" charset="0"/>
              </a:rPr>
              <a:t>Step</a:t>
            </a:r>
            <a:r>
              <a:rPr lang="en-US" sz="1400" b="1" kern="0" spc="-15" dirty="0">
                <a:effectLst/>
                <a:latin typeface="Times New Roman" panose="02020603050405020304" pitchFamily="18" charset="0"/>
                <a:ea typeface="Times New Roman" panose="02020603050405020304" pitchFamily="18" charset="0"/>
              </a:rPr>
              <a:t> 10</a:t>
            </a:r>
            <a:r>
              <a:rPr lang="en-US" sz="1400" b="1" kern="0" spc="-15" dirty="0">
                <a:latin typeface="Times New Roman" panose="02020603050405020304" pitchFamily="18" charset="0"/>
                <a:ea typeface="Times New Roman" panose="02020603050405020304" pitchFamily="18" charset="0"/>
              </a:rPr>
              <a:t> – Delivering the Closing Package on each loan</a:t>
            </a:r>
            <a:endParaRPr lang="en-US" sz="1400" dirty="0">
              <a:effectLst/>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1200" dirty="0">
                <a:latin typeface="Times New Roman" panose="02020603050405020304" pitchFamily="18" charset="0"/>
                <a:cs typeface="Times New Roman" panose="02020603050405020304" pitchFamily="18" charset="0"/>
              </a:rPr>
              <a:t>1) Please see </a:t>
            </a:r>
            <a:r>
              <a:rPr lang="en-US" sz="1200" dirty="0">
                <a:latin typeface="Times New Roman" panose="02020603050405020304" pitchFamily="18" charset="0"/>
                <a:cs typeface="Times New Roman" panose="02020603050405020304" pitchFamily="18" charset="0"/>
                <a:hlinkClick r:id="rId2"/>
              </a:rPr>
              <a:t>www.fsbtpo.com</a:t>
            </a:r>
            <a:r>
              <a:rPr lang="en-US" sz="1200" dirty="0">
                <a:latin typeface="Times New Roman" panose="02020603050405020304" pitchFamily="18" charset="0"/>
                <a:cs typeface="Times New Roman" panose="02020603050405020304" pitchFamily="18" charset="0"/>
              </a:rPr>
              <a:t> for our Correspondent delivery stacking order.</a:t>
            </a:r>
          </a:p>
          <a:p>
            <a:pPr marL="0" indent="0">
              <a:spcBef>
                <a:spcPts val="910"/>
              </a:spcBef>
              <a:spcAft>
                <a:spcPts val="0"/>
              </a:spcAft>
              <a:buSzPts val="1200"/>
              <a:buNone/>
              <a:tabLst>
                <a:tab pos="749935" algn="l"/>
              </a:tabLst>
            </a:pPr>
            <a:r>
              <a:rPr lang="en-US" sz="1200" dirty="0">
                <a:latin typeface="Times New Roman" panose="02020603050405020304" pitchFamily="18" charset="0"/>
                <a:cs typeface="Times New Roman" panose="02020603050405020304" pitchFamily="18" charset="0"/>
              </a:rPr>
              <a:t>2) Correspondent will upload to Image Flow their completed closing package for purchase.</a:t>
            </a:r>
          </a:p>
          <a:p>
            <a:pPr marL="0" indent="0">
              <a:spcBef>
                <a:spcPts val="910"/>
              </a:spcBef>
              <a:spcAft>
                <a:spcPts val="0"/>
              </a:spcAft>
              <a:buSzPts val="1200"/>
              <a:buNone/>
              <a:tabLst>
                <a:tab pos="749935" algn="l"/>
              </a:tabLst>
            </a:pPr>
            <a:r>
              <a:rPr lang="en-US" sz="1200" dirty="0">
                <a:latin typeface="Times New Roman" panose="02020603050405020304" pitchFamily="18" charset="0"/>
                <a:cs typeface="Times New Roman" panose="02020603050405020304" pitchFamily="18" charset="0"/>
              </a:rPr>
              <a:t>3) Please select “Correspondent – Post Closing Package” from the drop-down. See screen shots below of our upload screens in </a:t>
            </a:r>
            <a:r>
              <a:rPr lang="en-US" sz="1200" dirty="0" err="1">
                <a:latin typeface="Times New Roman" panose="02020603050405020304" pitchFamily="18" charset="0"/>
                <a:cs typeface="Times New Roman" panose="02020603050405020304" pitchFamily="18" charset="0"/>
              </a:rPr>
              <a:t>Mortgagebot</a:t>
            </a:r>
            <a:r>
              <a:rPr lang="en-US" sz="1200" dirty="0">
                <a:latin typeface="Times New Roman" panose="02020603050405020304" pitchFamily="18" charset="0"/>
                <a:cs typeface="Times New Roman" panose="02020603050405020304" pitchFamily="18" charset="0"/>
              </a:rPr>
              <a:t> to help you with this process:</a:t>
            </a:r>
          </a:p>
          <a:p>
            <a:pPr marL="0" indent="0">
              <a:spcBef>
                <a:spcPts val="910"/>
              </a:spcBef>
              <a:spcAft>
                <a:spcPts val="0"/>
              </a:spcAft>
              <a:buSzPts val="1200"/>
              <a:buNone/>
              <a:tabLst>
                <a:tab pos="749935" algn="l"/>
              </a:tabLst>
            </a:pPr>
            <a:r>
              <a:rPr lang="en-US" sz="1200" dirty="0">
                <a:latin typeface="Times New Roman" panose="02020603050405020304" pitchFamily="18" charset="0"/>
                <a:cs typeface="Times New Roman" panose="02020603050405020304" pitchFamily="18" charset="0"/>
              </a:rPr>
              <a:t>Go-to Navigation Panel:</a:t>
            </a:r>
          </a:p>
          <a:p>
            <a:pPr marL="0" indent="0">
              <a:spcBef>
                <a:spcPts val="910"/>
              </a:spcBef>
              <a:spcAft>
                <a:spcPts val="0"/>
              </a:spcAft>
              <a:buSzPts val="1200"/>
              <a:buNone/>
              <a:tabLst>
                <a:tab pos="749935" algn="l"/>
              </a:tabLst>
            </a:pPr>
            <a:endParaRPr lang="en-US" sz="1200" dirty="0">
              <a:latin typeface="Times New Roman" panose="02020603050405020304" pitchFamily="18" charset="0"/>
              <a:cs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cs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cs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cs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cs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cs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cs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cs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cs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cs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effectLst/>
              <a:latin typeface="Times New Roman" panose="02020603050405020304" pitchFamily="18" charset="0"/>
              <a:ea typeface="Times New Roman" panose="02020603050405020304" pitchFamily="18" charset="0"/>
            </a:endParaRPr>
          </a:p>
          <a:p>
            <a:pPr>
              <a:buFont typeface="Wingdings" panose="05000000000000000000" pitchFamily="2" charset="2"/>
              <a:buChar char="ü"/>
            </a:pPr>
            <a:endParaRPr lang="en-US" sz="1200" b="1" dirty="0"/>
          </a:p>
          <a:p>
            <a:pPr>
              <a:buFont typeface="Wingdings" panose="05000000000000000000" pitchFamily="2" charset="2"/>
              <a:buChar char="ü"/>
            </a:pPr>
            <a:endParaRPr lang="en-US" sz="1200" dirty="0"/>
          </a:p>
          <a:p>
            <a:pPr>
              <a:buFont typeface="Wingdings" panose="05000000000000000000" pitchFamily="2" charset="2"/>
              <a:buChar char="ü"/>
            </a:pPr>
            <a:endParaRPr lang="en-US" sz="1200" dirty="0"/>
          </a:p>
        </p:txBody>
      </p:sp>
      <p:sp>
        <p:nvSpPr>
          <p:cNvPr id="4" name="Text Placeholder 3">
            <a:extLst>
              <a:ext uri="{FF2B5EF4-FFF2-40B4-BE49-F238E27FC236}">
                <a16:creationId xmlns:a16="http://schemas.microsoft.com/office/drawing/2014/main" id="{94D17AC8-EEFD-4D9F-BF08-BD845C56FEF7}"/>
              </a:ext>
            </a:extLst>
          </p:cNvPr>
          <p:cNvSpPr>
            <a:spLocks noGrp="1"/>
          </p:cNvSpPr>
          <p:nvPr>
            <p:ph type="body" sz="half" idx="2"/>
          </p:nvPr>
        </p:nvSpPr>
        <p:spPr>
          <a:xfrm>
            <a:off x="723900" y="2101334"/>
            <a:ext cx="3855720" cy="4517579"/>
          </a:xfrm>
        </p:spPr>
        <p:txBody>
          <a:bodyPr>
            <a:normAutofit/>
          </a:bodyPr>
          <a:lstStyle/>
          <a:p>
            <a:r>
              <a:rPr lang="en-US" dirty="0"/>
              <a:t>Please see the steps on the right for the tenth step, Delivering the Closing Package on each loan. </a:t>
            </a:r>
          </a:p>
          <a:p>
            <a:endParaRPr lang="en-US" dirty="0"/>
          </a:p>
        </p:txBody>
      </p:sp>
      <p:pic>
        <p:nvPicPr>
          <p:cNvPr id="5" name="Picture 4">
            <a:extLst>
              <a:ext uri="{FF2B5EF4-FFF2-40B4-BE49-F238E27FC236}">
                <a16:creationId xmlns:a16="http://schemas.microsoft.com/office/drawing/2014/main" id="{7D53D711-ABF7-F57E-4E08-840DB4093BBC}"/>
              </a:ext>
            </a:extLst>
          </p:cNvPr>
          <p:cNvPicPr>
            <a:picLocks noChangeAspect="1"/>
          </p:cNvPicPr>
          <p:nvPr/>
        </p:nvPicPr>
        <p:blipFill>
          <a:blip r:embed="rId3"/>
          <a:stretch>
            <a:fillRect/>
          </a:stretch>
        </p:blipFill>
        <p:spPr>
          <a:xfrm>
            <a:off x="5868429" y="2312464"/>
            <a:ext cx="1790139" cy="1062440"/>
          </a:xfrm>
          <a:prstGeom prst="rect">
            <a:avLst/>
          </a:prstGeom>
        </p:spPr>
      </p:pic>
      <p:pic>
        <p:nvPicPr>
          <p:cNvPr id="6" name="Picture 5">
            <a:extLst>
              <a:ext uri="{FF2B5EF4-FFF2-40B4-BE49-F238E27FC236}">
                <a16:creationId xmlns:a16="http://schemas.microsoft.com/office/drawing/2014/main" id="{B68602B5-E0CF-6E6F-3C8D-B5B044E17D72}"/>
              </a:ext>
            </a:extLst>
          </p:cNvPr>
          <p:cNvPicPr>
            <a:picLocks noChangeAspect="1"/>
          </p:cNvPicPr>
          <p:nvPr/>
        </p:nvPicPr>
        <p:blipFill>
          <a:blip r:embed="rId4"/>
          <a:stretch>
            <a:fillRect/>
          </a:stretch>
        </p:blipFill>
        <p:spPr>
          <a:xfrm>
            <a:off x="7813514" y="2242915"/>
            <a:ext cx="3927129" cy="2744042"/>
          </a:xfrm>
          <a:prstGeom prst="rect">
            <a:avLst/>
          </a:prstGeom>
        </p:spPr>
      </p:pic>
    </p:spTree>
    <p:extLst>
      <p:ext uri="{BB962C8B-B14F-4D97-AF65-F5344CB8AC3E}">
        <p14:creationId xmlns:p14="http://schemas.microsoft.com/office/powerpoint/2010/main" val="406942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3C3C3-BA0E-4E25-B2C0-758001C5ADBA}"/>
              </a:ext>
            </a:extLst>
          </p:cNvPr>
          <p:cNvSpPr>
            <a:spLocks noGrp="1"/>
          </p:cNvSpPr>
          <p:nvPr>
            <p:ph type="title"/>
          </p:nvPr>
        </p:nvSpPr>
        <p:spPr/>
        <p:txBody>
          <a:bodyPr/>
          <a:lstStyle/>
          <a:p>
            <a:r>
              <a:rPr lang="en-US" dirty="0"/>
              <a:t>Starting a loan with FSB</a:t>
            </a:r>
          </a:p>
        </p:txBody>
      </p:sp>
      <p:sp>
        <p:nvSpPr>
          <p:cNvPr id="3" name="Content Placeholder 2">
            <a:extLst>
              <a:ext uri="{FF2B5EF4-FFF2-40B4-BE49-F238E27FC236}">
                <a16:creationId xmlns:a16="http://schemas.microsoft.com/office/drawing/2014/main" id="{226E94EB-105F-49E2-8874-BB89D4EC664D}"/>
              </a:ext>
            </a:extLst>
          </p:cNvPr>
          <p:cNvSpPr>
            <a:spLocks noGrp="1"/>
          </p:cNvSpPr>
          <p:nvPr>
            <p:ph idx="1"/>
          </p:nvPr>
        </p:nvSpPr>
        <p:spPr>
          <a:xfrm>
            <a:off x="5763237" y="256058"/>
            <a:ext cx="6132352" cy="6429967"/>
          </a:xfrm>
        </p:spPr>
        <p:txBody>
          <a:bodyPr>
            <a:normAutofit lnSpcReduction="10000"/>
          </a:bodyPr>
          <a:lstStyle/>
          <a:p>
            <a:pPr>
              <a:buFont typeface="Wingdings" panose="05000000000000000000" pitchFamily="2" charset="2"/>
              <a:buChar char="ü"/>
            </a:pPr>
            <a:r>
              <a:rPr lang="en-US" sz="1200" b="1" dirty="0"/>
              <a:t>Initial Loan Set Up Steps:</a:t>
            </a:r>
          </a:p>
          <a:p>
            <a:pPr marL="63500" marR="0">
              <a:spcBef>
                <a:spcPts val="790"/>
              </a:spcBef>
              <a:spcAft>
                <a:spcPts val="0"/>
              </a:spcAft>
            </a:pPr>
            <a:r>
              <a:rPr lang="en-US" sz="1400" b="1" kern="0" dirty="0">
                <a:effectLst/>
                <a:latin typeface="Times New Roman" panose="02020603050405020304" pitchFamily="18" charset="0"/>
                <a:ea typeface="Times New Roman" panose="02020603050405020304" pitchFamily="18" charset="0"/>
              </a:rPr>
              <a:t>Step</a:t>
            </a:r>
            <a:r>
              <a:rPr lang="en-US" sz="1400" b="1" kern="0" spc="-15" dirty="0">
                <a:effectLst/>
                <a:latin typeface="Times New Roman" panose="02020603050405020304" pitchFamily="18" charset="0"/>
                <a:ea typeface="Times New Roman" panose="02020603050405020304" pitchFamily="18" charset="0"/>
              </a:rPr>
              <a:t> 10</a:t>
            </a:r>
            <a:r>
              <a:rPr lang="en-US" sz="1400" b="1" kern="0" spc="-15" dirty="0">
                <a:latin typeface="Times New Roman" panose="02020603050405020304" pitchFamily="18" charset="0"/>
                <a:ea typeface="Times New Roman" panose="02020603050405020304" pitchFamily="18" charset="0"/>
              </a:rPr>
              <a:t> – Delivering the Closing Package on each loan (Continued)</a:t>
            </a:r>
            <a:endParaRPr lang="en-US" sz="1400" dirty="0">
              <a:effectLst/>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1200" dirty="0">
                <a:latin typeface="Times New Roman" panose="02020603050405020304" pitchFamily="18" charset="0"/>
                <a:cs typeface="Times New Roman" panose="02020603050405020304" pitchFamily="18" charset="0"/>
              </a:rPr>
              <a:t>4) After uploading each package, the Correspondent must "Final" their loan submission within MBOT.</a:t>
            </a:r>
          </a:p>
          <a:p>
            <a:pPr marL="0" indent="0">
              <a:spcBef>
                <a:spcPts val="910"/>
              </a:spcBef>
              <a:spcAft>
                <a:spcPts val="0"/>
              </a:spcAft>
              <a:buSzPts val="1200"/>
              <a:buNone/>
              <a:tabLst>
                <a:tab pos="749935" algn="l"/>
              </a:tabLst>
            </a:pPr>
            <a:endParaRPr lang="en-US" sz="1200" dirty="0">
              <a:latin typeface="Times New Roman" panose="02020603050405020304" pitchFamily="18" charset="0"/>
              <a:cs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cs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cs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cs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cs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cs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cs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cs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cs typeface="Times New Roman" panose="02020603050405020304" pitchFamily="18" charset="0"/>
            </a:endParaRPr>
          </a:p>
          <a:p>
            <a:pPr marL="0" indent="0">
              <a:spcBef>
                <a:spcPts val="910"/>
              </a:spcBef>
              <a:spcAft>
                <a:spcPts val="0"/>
              </a:spcAft>
              <a:buSzPts val="1200"/>
              <a:buNone/>
              <a:tabLst>
                <a:tab pos="749935" algn="l"/>
              </a:tabLst>
            </a:pPr>
            <a:r>
              <a:rPr lang="en-US" sz="1200" b="1" dirty="0">
                <a:latin typeface="Times New Roman" panose="02020603050405020304" pitchFamily="18" charset="0"/>
                <a:cs typeface="Times New Roman" panose="02020603050405020304" pitchFamily="18" charset="0"/>
              </a:rPr>
              <a:t>IT IS EXTREMELY IMPORTANT THAT YOU REMEMBER THIS STEP. IF A CORRESPONDENT MISSES THIS ACTION, FSB IS NOT AWARE THAT YOU CLOSED A LOAN AND TRIED TO DELIVER THE LOAN TO FSB.</a:t>
            </a:r>
          </a:p>
          <a:p>
            <a:pPr marL="0" indent="0">
              <a:spcBef>
                <a:spcPts val="910"/>
              </a:spcBef>
              <a:spcAft>
                <a:spcPts val="0"/>
              </a:spcAft>
              <a:buSzPts val="1200"/>
              <a:buNone/>
              <a:tabLst>
                <a:tab pos="749935" algn="l"/>
              </a:tabLst>
            </a:pPr>
            <a:r>
              <a:rPr lang="en-US" sz="1200" dirty="0">
                <a:latin typeface="Times New Roman" panose="02020603050405020304" pitchFamily="18" charset="0"/>
                <a:cs typeface="Times New Roman" panose="02020603050405020304" pitchFamily="18" charset="0"/>
              </a:rPr>
              <a:t>5) If you have not done so prior the Correspondent should email your appraisal SSR/UCDP's to: Correspondent@flanaganstatebank.com</a:t>
            </a:r>
          </a:p>
          <a:p>
            <a:pPr marL="0" indent="0">
              <a:spcBef>
                <a:spcPts val="910"/>
              </a:spcBef>
              <a:spcAft>
                <a:spcPts val="0"/>
              </a:spcAft>
              <a:buSzPts val="1200"/>
              <a:buNone/>
              <a:tabLst>
                <a:tab pos="749935" algn="l"/>
              </a:tabLst>
            </a:pPr>
            <a:r>
              <a:rPr lang="en-US" sz="1200" dirty="0">
                <a:latin typeface="Times New Roman" panose="02020603050405020304" pitchFamily="18" charset="0"/>
                <a:cs typeface="Times New Roman" panose="02020603050405020304" pitchFamily="18" charset="0"/>
              </a:rPr>
              <a:t>6) Correspondent must overnight the original note along with a "bailee letter" to: Flanagan State Bank / </a:t>
            </a:r>
            <a:r>
              <a:rPr lang="en-US" sz="1200" dirty="0" err="1">
                <a:latin typeface="Times New Roman" panose="02020603050405020304" pitchFamily="18" charset="0"/>
                <a:cs typeface="Times New Roman" panose="02020603050405020304" pitchFamily="18" charset="0"/>
              </a:rPr>
              <a:t>Att</a:t>
            </a:r>
            <a:r>
              <a:rPr lang="en-US" sz="1200" dirty="0">
                <a:latin typeface="Times New Roman" panose="02020603050405020304" pitchFamily="18" charset="0"/>
                <a:cs typeface="Times New Roman" panose="02020603050405020304" pitchFamily="18" charset="0"/>
              </a:rPr>
              <a:t>: Post Closing / 333 Chicago Road, Paw </a:t>
            </a:r>
            <a:r>
              <a:rPr lang="en-US" sz="1200" dirty="0" err="1">
                <a:latin typeface="Times New Roman" panose="02020603050405020304" pitchFamily="18" charset="0"/>
                <a:cs typeface="Times New Roman" panose="02020603050405020304" pitchFamily="18" charset="0"/>
              </a:rPr>
              <a:t>Paw</a:t>
            </a:r>
            <a:r>
              <a:rPr lang="en-US" sz="1200" dirty="0">
                <a:latin typeface="Times New Roman" panose="02020603050405020304" pitchFamily="18" charset="0"/>
                <a:cs typeface="Times New Roman" panose="02020603050405020304" pitchFamily="18" charset="0"/>
              </a:rPr>
              <a:t>, IL 61353</a:t>
            </a:r>
          </a:p>
          <a:p>
            <a:pPr marL="0" indent="0">
              <a:spcBef>
                <a:spcPts val="910"/>
              </a:spcBef>
              <a:spcAft>
                <a:spcPts val="0"/>
              </a:spcAft>
              <a:buSzPts val="1200"/>
              <a:buNone/>
              <a:tabLst>
                <a:tab pos="749935" algn="l"/>
              </a:tabLst>
            </a:pPr>
            <a:endParaRPr lang="en-US" sz="1200" dirty="0">
              <a:latin typeface="Times New Roman" panose="02020603050405020304" pitchFamily="18" charset="0"/>
              <a:cs typeface="Times New Roman" panose="02020603050405020304" pitchFamily="18" charset="0"/>
            </a:endParaRPr>
          </a:p>
          <a:p>
            <a:pPr marL="0" indent="0">
              <a:spcBef>
                <a:spcPts val="910"/>
              </a:spcBef>
              <a:spcAft>
                <a:spcPts val="0"/>
              </a:spcAft>
              <a:buSzPts val="1200"/>
              <a:buNone/>
              <a:tabLst>
                <a:tab pos="749935" algn="l"/>
              </a:tabLst>
            </a:pPr>
            <a:r>
              <a:rPr lang="en-US" sz="1200" b="1" dirty="0">
                <a:latin typeface="Times New Roman" panose="02020603050405020304" pitchFamily="18" charset="0"/>
                <a:cs typeface="Times New Roman" panose="02020603050405020304" pitchFamily="18" charset="0"/>
              </a:rPr>
              <a:t>After you have delivered each loan to FSB, we will be emailing you within 24 hours to advise if we require any missing items prior to purchasing each loan, or if your loan is cleared to purchase!</a:t>
            </a:r>
          </a:p>
          <a:p>
            <a:pPr marL="0" indent="0">
              <a:spcBef>
                <a:spcPts val="910"/>
              </a:spcBef>
              <a:spcAft>
                <a:spcPts val="0"/>
              </a:spcAft>
              <a:buSzPts val="1200"/>
              <a:buNone/>
              <a:tabLst>
                <a:tab pos="749935" algn="l"/>
              </a:tabLst>
            </a:pPr>
            <a:r>
              <a:rPr lang="en-US" sz="1200" b="1" dirty="0">
                <a:latin typeface="Times New Roman" panose="02020603050405020304" pitchFamily="18" charset="0"/>
                <a:cs typeface="Times New Roman" panose="02020603050405020304" pitchFamily="18" charset="0"/>
              </a:rPr>
              <a:t>Correspondent Customers have up to 3 business days to provide any outstanding prior to purchase conditions, or they will be assessed 2.5 BPS per day until resolved.</a:t>
            </a:r>
          </a:p>
          <a:p>
            <a:pPr marL="0" indent="0">
              <a:buNone/>
            </a:pPr>
            <a:endParaRPr lang="en-US" sz="1200" dirty="0"/>
          </a:p>
        </p:txBody>
      </p:sp>
      <p:sp>
        <p:nvSpPr>
          <p:cNvPr id="4" name="Text Placeholder 3">
            <a:extLst>
              <a:ext uri="{FF2B5EF4-FFF2-40B4-BE49-F238E27FC236}">
                <a16:creationId xmlns:a16="http://schemas.microsoft.com/office/drawing/2014/main" id="{94D17AC8-EEFD-4D9F-BF08-BD845C56FEF7}"/>
              </a:ext>
            </a:extLst>
          </p:cNvPr>
          <p:cNvSpPr>
            <a:spLocks noGrp="1"/>
          </p:cNvSpPr>
          <p:nvPr>
            <p:ph type="body" sz="half" idx="2"/>
          </p:nvPr>
        </p:nvSpPr>
        <p:spPr>
          <a:xfrm>
            <a:off x="723900" y="2101334"/>
            <a:ext cx="3855720" cy="4517579"/>
          </a:xfrm>
        </p:spPr>
        <p:txBody>
          <a:bodyPr>
            <a:normAutofit/>
          </a:bodyPr>
          <a:lstStyle/>
          <a:p>
            <a:r>
              <a:rPr lang="en-US" dirty="0"/>
              <a:t>Please see the steps on the right for the tenth step, Delivering the Closing Package on each loan. (Continued)</a:t>
            </a:r>
          </a:p>
          <a:p>
            <a:endParaRPr lang="en-US" dirty="0"/>
          </a:p>
        </p:txBody>
      </p:sp>
      <p:pic>
        <p:nvPicPr>
          <p:cNvPr id="7" name="Picture 6" descr="Diagram&#10;&#10;Description automatically generated with low confidence">
            <a:extLst>
              <a:ext uri="{FF2B5EF4-FFF2-40B4-BE49-F238E27FC236}">
                <a16:creationId xmlns:a16="http://schemas.microsoft.com/office/drawing/2014/main" id="{9A8CF08C-9DF0-844D-38C6-9DFBCBBF4844}"/>
              </a:ext>
            </a:extLst>
          </p:cNvPr>
          <p:cNvPicPr>
            <a:picLocks noChangeAspect="1"/>
          </p:cNvPicPr>
          <p:nvPr/>
        </p:nvPicPr>
        <p:blipFill>
          <a:blip r:embed="rId2"/>
          <a:stretch>
            <a:fillRect/>
          </a:stretch>
        </p:blipFill>
        <p:spPr>
          <a:xfrm>
            <a:off x="7738146" y="976178"/>
            <a:ext cx="1582407" cy="2637346"/>
          </a:xfrm>
          <a:prstGeom prst="rect">
            <a:avLst/>
          </a:prstGeom>
        </p:spPr>
      </p:pic>
    </p:spTree>
    <p:extLst>
      <p:ext uri="{BB962C8B-B14F-4D97-AF65-F5344CB8AC3E}">
        <p14:creationId xmlns:p14="http://schemas.microsoft.com/office/powerpoint/2010/main" val="26864356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3C3C3-BA0E-4E25-B2C0-758001C5ADBA}"/>
              </a:ext>
            </a:extLst>
          </p:cNvPr>
          <p:cNvSpPr>
            <a:spLocks noGrp="1"/>
          </p:cNvSpPr>
          <p:nvPr>
            <p:ph type="title"/>
          </p:nvPr>
        </p:nvSpPr>
        <p:spPr/>
        <p:txBody>
          <a:bodyPr/>
          <a:lstStyle/>
          <a:p>
            <a:r>
              <a:rPr lang="en-US" dirty="0"/>
              <a:t>Additional Possible Work- Flows</a:t>
            </a:r>
          </a:p>
        </p:txBody>
      </p:sp>
      <p:sp>
        <p:nvSpPr>
          <p:cNvPr id="3" name="Content Placeholder 2">
            <a:extLst>
              <a:ext uri="{FF2B5EF4-FFF2-40B4-BE49-F238E27FC236}">
                <a16:creationId xmlns:a16="http://schemas.microsoft.com/office/drawing/2014/main" id="{226E94EB-105F-49E2-8874-BB89D4EC664D}"/>
              </a:ext>
            </a:extLst>
          </p:cNvPr>
          <p:cNvSpPr>
            <a:spLocks noGrp="1"/>
          </p:cNvSpPr>
          <p:nvPr>
            <p:ph idx="1"/>
          </p:nvPr>
        </p:nvSpPr>
        <p:spPr>
          <a:xfrm>
            <a:off x="5763237" y="256058"/>
            <a:ext cx="6132352" cy="6429967"/>
          </a:xfrm>
        </p:spPr>
        <p:txBody>
          <a:bodyPr>
            <a:normAutofit lnSpcReduction="10000"/>
          </a:bodyPr>
          <a:lstStyle/>
          <a:p>
            <a:pPr>
              <a:buFont typeface="Wingdings" panose="05000000000000000000" pitchFamily="2" charset="2"/>
              <a:buChar char="ü"/>
            </a:pPr>
            <a:r>
              <a:rPr lang="en-US" sz="1200" b="1" dirty="0"/>
              <a:t>Initial Loan Set Up Steps:</a:t>
            </a:r>
          </a:p>
          <a:p>
            <a:pPr marL="63500" marR="0">
              <a:spcBef>
                <a:spcPts val="790"/>
              </a:spcBef>
              <a:spcAft>
                <a:spcPts val="0"/>
              </a:spcAft>
            </a:pPr>
            <a:r>
              <a:rPr lang="en-US" sz="1400" b="1" dirty="0">
                <a:latin typeface="Times New Roman" panose="02020603050405020304" pitchFamily="18" charset="0"/>
                <a:ea typeface="Times New Roman" panose="02020603050405020304" pitchFamily="18" charset="0"/>
              </a:rPr>
              <a:t>Additional Loan Work-Flows</a:t>
            </a:r>
          </a:p>
          <a:p>
            <a:pPr marL="63500" marR="0">
              <a:spcBef>
                <a:spcPts val="790"/>
              </a:spcBef>
              <a:spcAft>
                <a:spcPts val="0"/>
              </a:spcAft>
            </a:pPr>
            <a:r>
              <a:rPr lang="en-US" sz="1400" b="1" dirty="0">
                <a:latin typeface="Times New Roman" panose="02020603050405020304" pitchFamily="18" charset="0"/>
                <a:ea typeface="Times New Roman" panose="02020603050405020304" pitchFamily="18" charset="0"/>
              </a:rPr>
              <a:t>Establishing an Escrow Repair when required</a:t>
            </a:r>
            <a:endParaRPr lang="en-US" sz="1400" b="1" dirty="0">
              <a:effectLst/>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1200" b="1" spc="-5" dirty="0">
                <a:latin typeface="Times New Roman" panose="02020603050405020304" pitchFamily="18" charset="0"/>
                <a:ea typeface="Times New Roman" panose="02020603050405020304" pitchFamily="18" charset="0"/>
                <a:cs typeface="Times New Roman" panose="02020603050405020304" pitchFamily="18" charset="0"/>
              </a:rPr>
              <a:t>NOTE – FSB ALLOWS FOR ESCROW REPAIRS TO HAVE PROPERTIES MEET HUD, FNMA, OR FREDDIE MAC GUIDELINES. HERE ARE OUR POLICIES FOR ESCROW REPAIRS BELOW</a:t>
            </a:r>
          </a:p>
          <a:p>
            <a:pPr marL="0" indent="0">
              <a:spcBef>
                <a:spcPts val="910"/>
              </a:spcBef>
              <a:spcAft>
                <a:spcPts val="0"/>
              </a:spcAft>
              <a:buSzPts val="1200"/>
              <a:buNone/>
              <a:tabLst>
                <a:tab pos="749935" algn="l"/>
              </a:tabLst>
            </a:pPr>
            <a:r>
              <a:rPr lang="en-US" sz="1100" b="1" dirty="0"/>
              <a:t>Who can do the Repair work? </a:t>
            </a:r>
          </a:p>
          <a:p>
            <a:pPr marL="0" indent="0">
              <a:spcBef>
                <a:spcPts val="910"/>
              </a:spcBef>
              <a:spcAft>
                <a:spcPts val="0"/>
              </a:spcAft>
              <a:buSzPts val="1200"/>
              <a:buNone/>
              <a:tabLst>
                <a:tab pos="749935" algn="l"/>
              </a:tabLst>
            </a:pPr>
            <a:r>
              <a:rPr lang="en-US" sz="1100" dirty="0"/>
              <a:t>➢ Repairs cannot be completed by the borrower – no exceptions </a:t>
            </a:r>
          </a:p>
          <a:p>
            <a:pPr marL="0" indent="0">
              <a:spcBef>
                <a:spcPts val="910"/>
              </a:spcBef>
              <a:spcAft>
                <a:spcPts val="0"/>
              </a:spcAft>
              <a:buSzPts val="1200"/>
              <a:buNone/>
              <a:tabLst>
                <a:tab pos="749935" algn="l"/>
              </a:tabLst>
            </a:pPr>
            <a:r>
              <a:rPr lang="en-US" sz="1100" dirty="0"/>
              <a:t>➢ Repairs can only be completed by a licensed contractor or if state does not require licensing, contractor must be verifiable and have valid insurance. </a:t>
            </a:r>
          </a:p>
          <a:p>
            <a:pPr marL="0" indent="0">
              <a:spcBef>
                <a:spcPts val="910"/>
              </a:spcBef>
              <a:spcAft>
                <a:spcPts val="0"/>
              </a:spcAft>
              <a:buSzPts val="1200"/>
              <a:buNone/>
              <a:tabLst>
                <a:tab pos="749935" algn="l"/>
              </a:tabLst>
            </a:pPr>
            <a:r>
              <a:rPr lang="en-US" sz="1100" b="1" dirty="0"/>
              <a:t>Allowed Repairs for Escrow: </a:t>
            </a:r>
          </a:p>
          <a:p>
            <a:pPr marL="0" indent="0">
              <a:spcBef>
                <a:spcPts val="910"/>
              </a:spcBef>
              <a:spcAft>
                <a:spcPts val="0"/>
              </a:spcAft>
              <a:buSzPts val="1200"/>
              <a:buNone/>
              <a:tabLst>
                <a:tab pos="749935" algn="l"/>
              </a:tabLst>
            </a:pPr>
            <a:r>
              <a:rPr lang="en-US" sz="1100" dirty="0"/>
              <a:t>➢Escrow repair items can ONLY be used for repair items that bring the subject property to product guidelines. </a:t>
            </a:r>
          </a:p>
          <a:p>
            <a:pPr marL="0" indent="0">
              <a:spcBef>
                <a:spcPts val="910"/>
              </a:spcBef>
              <a:spcAft>
                <a:spcPts val="0"/>
              </a:spcAft>
              <a:buSzPts val="1200"/>
              <a:buNone/>
              <a:tabLst>
                <a:tab pos="749935" algn="l"/>
              </a:tabLst>
            </a:pPr>
            <a:r>
              <a:rPr lang="en-US" sz="1100" b="1" dirty="0"/>
              <a:t>Non-Allowed Escrow Repair Items: </a:t>
            </a:r>
          </a:p>
          <a:p>
            <a:pPr marL="0" indent="0">
              <a:spcBef>
                <a:spcPts val="910"/>
              </a:spcBef>
              <a:spcAft>
                <a:spcPts val="0"/>
              </a:spcAft>
              <a:buSzPts val="1200"/>
              <a:buNone/>
              <a:tabLst>
                <a:tab pos="749935" algn="l"/>
              </a:tabLst>
            </a:pPr>
            <a:r>
              <a:rPr lang="en-US" sz="1100" dirty="0"/>
              <a:t>➢Repairs that are structural in nature, or </a:t>
            </a:r>
          </a:p>
          <a:p>
            <a:pPr marL="0" indent="0">
              <a:spcBef>
                <a:spcPts val="910"/>
              </a:spcBef>
              <a:spcAft>
                <a:spcPts val="0"/>
              </a:spcAft>
              <a:buSzPts val="1200"/>
              <a:buNone/>
              <a:tabLst>
                <a:tab pos="749935" algn="l"/>
              </a:tabLst>
            </a:pPr>
            <a:r>
              <a:rPr lang="en-US" sz="1100" dirty="0"/>
              <a:t>➢Repairs that affect the safety or soundness of the property, or </a:t>
            </a:r>
          </a:p>
          <a:p>
            <a:pPr marL="0" indent="0">
              <a:spcBef>
                <a:spcPts val="910"/>
              </a:spcBef>
              <a:spcAft>
                <a:spcPts val="0"/>
              </a:spcAft>
              <a:buSzPts val="1200"/>
              <a:buNone/>
              <a:tabLst>
                <a:tab pos="749935" algn="l"/>
              </a:tabLst>
            </a:pPr>
            <a:r>
              <a:rPr lang="en-US" sz="1100" dirty="0"/>
              <a:t>➢Repairs that are cosmetic in nature are not allowed. </a:t>
            </a:r>
          </a:p>
          <a:p>
            <a:pPr marL="0" indent="0">
              <a:spcBef>
                <a:spcPts val="910"/>
              </a:spcBef>
              <a:spcAft>
                <a:spcPts val="0"/>
              </a:spcAft>
              <a:buSzPts val="1200"/>
              <a:buNone/>
              <a:tabLst>
                <a:tab pos="749935" algn="l"/>
              </a:tabLst>
            </a:pPr>
            <a:r>
              <a:rPr lang="en-US" sz="1100" dirty="0"/>
              <a:t>Example, borrower wants newer cabinets. Allowed Amount of Escrow: ➢No Maximum amount, but the escrow repair can ONLY be used for repair items that bring the subject property to product guidelines. No structural or “cosmetic” repairs can be done. </a:t>
            </a:r>
          </a:p>
          <a:p>
            <a:pPr marL="0" indent="0">
              <a:spcBef>
                <a:spcPts val="910"/>
              </a:spcBef>
              <a:spcAft>
                <a:spcPts val="0"/>
              </a:spcAft>
              <a:buSzPts val="1200"/>
              <a:buNone/>
              <a:tabLst>
                <a:tab pos="749935" algn="l"/>
              </a:tabLst>
            </a:pPr>
            <a:r>
              <a:rPr lang="en-US" sz="1100" dirty="0"/>
              <a:t>➢If the amount of the escrow will be less than $7,500 total then the lock duration must cover the loan funding date. </a:t>
            </a:r>
          </a:p>
          <a:p>
            <a:pPr marL="0" indent="0">
              <a:spcBef>
                <a:spcPts val="910"/>
              </a:spcBef>
              <a:spcAft>
                <a:spcPts val="0"/>
              </a:spcAft>
              <a:buSzPts val="1200"/>
              <a:buNone/>
              <a:tabLst>
                <a:tab pos="749935" algn="l"/>
              </a:tabLst>
            </a:pPr>
            <a:r>
              <a:rPr lang="en-US" sz="1100" dirty="0"/>
              <a:t>➢FHA loans, Conventional Purchases, and VA loans do not allow the repair amounts to be included in the loan amount. In some circumstances repairs may be financed into a USDA loan. </a:t>
            </a:r>
          </a:p>
          <a:p>
            <a:pPr marL="0" indent="0">
              <a:spcBef>
                <a:spcPts val="910"/>
              </a:spcBef>
              <a:spcAft>
                <a:spcPts val="0"/>
              </a:spcAft>
              <a:buSzPts val="1200"/>
              <a:buNone/>
              <a:tabLst>
                <a:tab pos="749935" algn="l"/>
              </a:tabLst>
            </a:pPr>
            <a:r>
              <a:rPr lang="en-US" sz="1100" b="1" dirty="0"/>
              <a:t>Required Contingency: </a:t>
            </a:r>
          </a:p>
          <a:p>
            <a:pPr marL="0" indent="0">
              <a:spcBef>
                <a:spcPts val="910"/>
              </a:spcBef>
              <a:spcAft>
                <a:spcPts val="0"/>
              </a:spcAft>
              <a:buSzPts val="1200"/>
              <a:buNone/>
              <a:tabLst>
                <a:tab pos="749935" algn="l"/>
              </a:tabLst>
            </a:pPr>
            <a:r>
              <a:rPr lang="en-US" sz="1100" dirty="0"/>
              <a:t>➢For Borrower funded escrows 150% of the highest bid will be held, for Seller funded escrows 100% of the highest bid will be held. *Note that all excess amounts of overfunded borrower funded escrows will be principally applied to their loan. </a:t>
            </a:r>
          </a:p>
          <a:p>
            <a:pPr>
              <a:buFont typeface="Wingdings" panose="05000000000000000000" pitchFamily="2" charset="2"/>
              <a:buChar char="ü"/>
            </a:pPr>
            <a:endParaRPr lang="en-US" sz="1200" b="1" dirty="0"/>
          </a:p>
          <a:p>
            <a:pPr>
              <a:buFont typeface="Wingdings" panose="05000000000000000000" pitchFamily="2" charset="2"/>
              <a:buChar char="ü"/>
            </a:pPr>
            <a:endParaRPr lang="en-US" sz="1200" dirty="0"/>
          </a:p>
          <a:p>
            <a:pPr>
              <a:buFont typeface="Wingdings" panose="05000000000000000000" pitchFamily="2" charset="2"/>
              <a:buChar char="ü"/>
            </a:pPr>
            <a:endParaRPr lang="en-US" sz="1200" dirty="0"/>
          </a:p>
        </p:txBody>
      </p:sp>
      <p:sp>
        <p:nvSpPr>
          <p:cNvPr id="4" name="Text Placeholder 3">
            <a:extLst>
              <a:ext uri="{FF2B5EF4-FFF2-40B4-BE49-F238E27FC236}">
                <a16:creationId xmlns:a16="http://schemas.microsoft.com/office/drawing/2014/main" id="{94D17AC8-EEFD-4D9F-BF08-BD845C56FEF7}"/>
              </a:ext>
            </a:extLst>
          </p:cNvPr>
          <p:cNvSpPr>
            <a:spLocks noGrp="1"/>
          </p:cNvSpPr>
          <p:nvPr>
            <p:ph type="body" sz="half" idx="2"/>
          </p:nvPr>
        </p:nvSpPr>
        <p:spPr>
          <a:xfrm>
            <a:off x="723900" y="2101334"/>
            <a:ext cx="3855720" cy="4517579"/>
          </a:xfrm>
        </p:spPr>
        <p:txBody>
          <a:bodyPr>
            <a:normAutofit/>
          </a:bodyPr>
          <a:lstStyle/>
          <a:p>
            <a:endParaRPr lang="en-US" dirty="0"/>
          </a:p>
          <a:p>
            <a:endParaRPr lang="en-US" dirty="0"/>
          </a:p>
          <a:p>
            <a:r>
              <a:rPr lang="en-US" dirty="0"/>
              <a:t>Sometimes, you may require other help within the loan process. Here is our fifth additional work-flow, establishing an escrow repair when required.</a:t>
            </a:r>
          </a:p>
        </p:txBody>
      </p:sp>
    </p:spTree>
    <p:extLst>
      <p:ext uri="{BB962C8B-B14F-4D97-AF65-F5344CB8AC3E}">
        <p14:creationId xmlns:p14="http://schemas.microsoft.com/office/powerpoint/2010/main" val="3905922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3C3C3-BA0E-4E25-B2C0-758001C5ADBA}"/>
              </a:ext>
            </a:extLst>
          </p:cNvPr>
          <p:cNvSpPr>
            <a:spLocks noGrp="1"/>
          </p:cNvSpPr>
          <p:nvPr>
            <p:ph type="title"/>
          </p:nvPr>
        </p:nvSpPr>
        <p:spPr/>
        <p:txBody>
          <a:bodyPr/>
          <a:lstStyle/>
          <a:p>
            <a:r>
              <a:rPr lang="en-US" dirty="0"/>
              <a:t>Additional Possible Work- Flows</a:t>
            </a:r>
          </a:p>
        </p:txBody>
      </p:sp>
      <p:sp>
        <p:nvSpPr>
          <p:cNvPr id="3" name="Content Placeholder 2">
            <a:extLst>
              <a:ext uri="{FF2B5EF4-FFF2-40B4-BE49-F238E27FC236}">
                <a16:creationId xmlns:a16="http://schemas.microsoft.com/office/drawing/2014/main" id="{226E94EB-105F-49E2-8874-BB89D4EC664D}"/>
              </a:ext>
            </a:extLst>
          </p:cNvPr>
          <p:cNvSpPr>
            <a:spLocks noGrp="1"/>
          </p:cNvSpPr>
          <p:nvPr>
            <p:ph idx="1"/>
          </p:nvPr>
        </p:nvSpPr>
        <p:spPr>
          <a:xfrm>
            <a:off x="5763237" y="256058"/>
            <a:ext cx="6132352" cy="6429967"/>
          </a:xfrm>
        </p:spPr>
        <p:txBody>
          <a:bodyPr>
            <a:normAutofit lnSpcReduction="10000"/>
          </a:bodyPr>
          <a:lstStyle/>
          <a:p>
            <a:pPr>
              <a:buFont typeface="Wingdings" panose="05000000000000000000" pitchFamily="2" charset="2"/>
              <a:buChar char="ü"/>
            </a:pPr>
            <a:r>
              <a:rPr lang="en-US" sz="1200" b="1" dirty="0"/>
              <a:t>Initial Loan Set Up Steps:</a:t>
            </a:r>
          </a:p>
          <a:p>
            <a:pPr marL="63500" marR="0">
              <a:spcBef>
                <a:spcPts val="790"/>
              </a:spcBef>
              <a:spcAft>
                <a:spcPts val="0"/>
              </a:spcAft>
            </a:pPr>
            <a:r>
              <a:rPr lang="en-US" sz="1400" b="1" dirty="0">
                <a:latin typeface="Times New Roman" panose="02020603050405020304" pitchFamily="18" charset="0"/>
                <a:ea typeface="Times New Roman" panose="02020603050405020304" pitchFamily="18" charset="0"/>
              </a:rPr>
              <a:t>Additional Loan Work-Flows</a:t>
            </a:r>
          </a:p>
          <a:p>
            <a:pPr marL="63500" marR="0">
              <a:spcBef>
                <a:spcPts val="790"/>
              </a:spcBef>
              <a:spcAft>
                <a:spcPts val="0"/>
              </a:spcAft>
            </a:pPr>
            <a:r>
              <a:rPr lang="en-US" sz="1400" b="1" dirty="0">
                <a:latin typeface="Times New Roman" panose="02020603050405020304" pitchFamily="18" charset="0"/>
                <a:ea typeface="Times New Roman" panose="02020603050405020304" pitchFamily="18" charset="0"/>
              </a:rPr>
              <a:t>Establishing an Escrow Repair when required (Continued)</a:t>
            </a:r>
            <a:endParaRPr lang="en-US" sz="1400" b="1" dirty="0">
              <a:effectLst/>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1100" b="1" dirty="0"/>
              <a:t>Work Bid Requirements: </a:t>
            </a:r>
          </a:p>
          <a:p>
            <a:pPr marL="0" indent="0">
              <a:spcBef>
                <a:spcPts val="910"/>
              </a:spcBef>
              <a:spcAft>
                <a:spcPts val="0"/>
              </a:spcAft>
              <a:buSzPts val="1200"/>
              <a:buNone/>
              <a:tabLst>
                <a:tab pos="749935" algn="l"/>
              </a:tabLst>
            </a:pPr>
            <a:r>
              <a:rPr lang="en-US" sz="1100" dirty="0"/>
              <a:t>➢Requires 2 bids for all repairs </a:t>
            </a:r>
          </a:p>
          <a:p>
            <a:pPr marL="0" indent="0">
              <a:spcBef>
                <a:spcPts val="910"/>
              </a:spcBef>
              <a:spcAft>
                <a:spcPts val="0"/>
              </a:spcAft>
              <a:buSzPts val="1200"/>
              <a:buNone/>
              <a:tabLst>
                <a:tab pos="749935" algn="l"/>
              </a:tabLst>
            </a:pPr>
            <a:r>
              <a:rPr lang="en-US" sz="1100" dirty="0"/>
              <a:t>➢Must include the contractor’s name and contact number. </a:t>
            </a:r>
          </a:p>
          <a:p>
            <a:pPr marL="0" indent="0">
              <a:spcBef>
                <a:spcPts val="910"/>
              </a:spcBef>
              <a:spcAft>
                <a:spcPts val="0"/>
              </a:spcAft>
              <a:buSzPts val="1200"/>
              <a:buNone/>
              <a:tabLst>
                <a:tab pos="749935" algn="l"/>
              </a:tabLst>
            </a:pPr>
            <a:r>
              <a:rPr lang="en-US" sz="1100" dirty="0"/>
              <a:t>➢FSB will utilize the higher of the 2 bids for calculation of the holdback amount. </a:t>
            </a:r>
          </a:p>
          <a:p>
            <a:pPr marL="0" indent="0">
              <a:spcBef>
                <a:spcPts val="910"/>
              </a:spcBef>
              <a:spcAft>
                <a:spcPts val="0"/>
              </a:spcAft>
              <a:buSzPts val="1200"/>
              <a:buNone/>
              <a:tabLst>
                <a:tab pos="749935" algn="l"/>
              </a:tabLst>
            </a:pPr>
            <a:r>
              <a:rPr lang="en-US" sz="1100" dirty="0"/>
              <a:t>➢If bids are greater than 20% different from each other, an itemized bid will be required from the highest bid for further examination. If the amount provided on the bids do not appear to be sufficient for the work required a cost to cure will be requested from the appraiser to determine the amount held. </a:t>
            </a:r>
          </a:p>
          <a:p>
            <a:pPr marL="0" indent="0">
              <a:spcBef>
                <a:spcPts val="910"/>
              </a:spcBef>
              <a:spcAft>
                <a:spcPts val="0"/>
              </a:spcAft>
              <a:buSzPts val="1200"/>
              <a:buNone/>
              <a:tabLst>
                <a:tab pos="749935" algn="l"/>
              </a:tabLst>
            </a:pPr>
            <a:r>
              <a:rPr lang="en-US" sz="1100" dirty="0"/>
              <a:t>➢If a seller funded escrow, the Bids must be signed by both the buyer(s) and seller(s). </a:t>
            </a:r>
          </a:p>
          <a:p>
            <a:pPr marL="0" indent="0">
              <a:spcBef>
                <a:spcPts val="910"/>
              </a:spcBef>
              <a:spcAft>
                <a:spcPts val="0"/>
              </a:spcAft>
              <a:buSzPts val="1200"/>
              <a:buNone/>
              <a:tabLst>
                <a:tab pos="749935" algn="l"/>
              </a:tabLst>
            </a:pPr>
            <a:r>
              <a:rPr lang="en-US" sz="1100" dirty="0"/>
              <a:t>➢If a borrower funded escrow, the Bids must be signed only by the buyer(s). </a:t>
            </a:r>
          </a:p>
          <a:p>
            <a:pPr marL="0" indent="0">
              <a:spcBef>
                <a:spcPts val="910"/>
              </a:spcBef>
              <a:spcAft>
                <a:spcPts val="0"/>
              </a:spcAft>
              <a:buSzPts val="1200"/>
              <a:buNone/>
              <a:tabLst>
                <a:tab pos="749935" algn="l"/>
              </a:tabLst>
            </a:pPr>
            <a:r>
              <a:rPr lang="en-US" sz="1100" b="1" dirty="0"/>
              <a:t>Time Frame Allowed and Lock Policy: </a:t>
            </a:r>
          </a:p>
          <a:p>
            <a:pPr marL="0" indent="0">
              <a:spcBef>
                <a:spcPts val="910"/>
              </a:spcBef>
              <a:spcAft>
                <a:spcPts val="0"/>
              </a:spcAft>
              <a:buSzPts val="1200"/>
              <a:buNone/>
              <a:tabLst>
                <a:tab pos="749935" algn="l"/>
              </a:tabLst>
            </a:pPr>
            <a:r>
              <a:rPr lang="en-US" sz="1100" dirty="0"/>
              <a:t>➢If the amount of the escrow will be greater than $7,500 total then the lock duration must cover the time frame required on a post-closing basis for all repairs to be completed and a final inspection to be completed. </a:t>
            </a:r>
          </a:p>
          <a:p>
            <a:pPr marL="0" indent="0">
              <a:spcBef>
                <a:spcPts val="910"/>
              </a:spcBef>
              <a:spcAft>
                <a:spcPts val="0"/>
              </a:spcAft>
              <a:buSzPts val="1200"/>
              <a:buNone/>
              <a:tabLst>
                <a:tab pos="749935" algn="l"/>
              </a:tabLst>
            </a:pPr>
            <a:r>
              <a:rPr lang="en-US" sz="1100" dirty="0"/>
              <a:t>➢FSB only offers a maximum of a 60-day lock duration, therefore if you require more time for any reason (delay due to materials or weather delay) then 30 BPS (.30) must be charged for every additional 15 days greater than 60 days to the borrower. This can be a seller concession. </a:t>
            </a:r>
          </a:p>
          <a:p>
            <a:pPr marL="0" indent="0">
              <a:spcBef>
                <a:spcPts val="910"/>
              </a:spcBef>
              <a:spcAft>
                <a:spcPts val="0"/>
              </a:spcAft>
              <a:buSzPts val="1200"/>
              <a:buNone/>
              <a:tabLst>
                <a:tab pos="749935" algn="l"/>
              </a:tabLst>
            </a:pPr>
            <a:r>
              <a:rPr lang="en-US" sz="1100" dirty="0"/>
              <a:t>Example 1: • A septic system needs to be replaced for the property • The highest bid is for $10,000 and will be seller funded. • The escrow will be for $10,000 at time of closing • Loan is closing January 1st • The repair cannot be completed until April 1st, , or 90 days from closing • Loan officer has 15 days remaining on a 60 day lock at time of closing. • The borrower will need to be charged 90 BPS because they require an additional 45 days from the initial lock period. </a:t>
            </a:r>
          </a:p>
          <a:p>
            <a:pPr marL="0" indent="0">
              <a:spcBef>
                <a:spcPts val="910"/>
              </a:spcBef>
              <a:spcAft>
                <a:spcPts val="0"/>
              </a:spcAft>
              <a:buSzPts val="1200"/>
              <a:buNone/>
              <a:tabLst>
                <a:tab pos="749935" algn="l"/>
              </a:tabLst>
            </a:pPr>
            <a:r>
              <a:rPr lang="en-US" sz="1100" dirty="0"/>
              <a:t>Example 2: • Two windows need to be replaced for the property • The highest bid is for $3,500 and will be borrower funded. • The escrow will be for $5,250 at time of closing (150% of the highest Bid) • Please remember to consider these funds into your cash to close required. • Loan is closing January 1st • The repair cannot be completed until April 1st, , or 90 days from closing. • There is no fee required to be charged to the borrower. </a:t>
            </a:r>
          </a:p>
          <a:p>
            <a:pPr mar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effectLst/>
              <a:latin typeface="Times New Roman" panose="02020603050405020304" pitchFamily="18" charset="0"/>
              <a:ea typeface="Times New Roman" panose="02020603050405020304" pitchFamily="18" charset="0"/>
            </a:endParaRPr>
          </a:p>
          <a:p>
            <a:pPr>
              <a:buFont typeface="Wingdings" panose="05000000000000000000" pitchFamily="2" charset="2"/>
              <a:buChar char="ü"/>
            </a:pPr>
            <a:endParaRPr lang="en-US" sz="1200" b="1" dirty="0"/>
          </a:p>
          <a:p>
            <a:pPr>
              <a:buFont typeface="Wingdings" panose="05000000000000000000" pitchFamily="2" charset="2"/>
              <a:buChar char="ü"/>
            </a:pPr>
            <a:endParaRPr lang="en-US" sz="1200" dirty="0"/>
          </a:p>
          <a:p>
            <a:pPr>
              <a:buFont typeface="Wingdings" panose="05000000000000000000" pitchFamily="2" charset="2"/>
              <a:buChar char="ü"/>
            </a:pPr>
            <a:endParaRPr lang="en-US" sz="1200" dirty="0"/>
          </a:p>
        </p:txBody>
      </p:sp>
      <p:sp>
        <p:nvSpPr>
          <p:cNvPr id="4" name="Text Placeholder 3">
            <a:extLst>
              <a:ext uri="{FF2B5EF4-FFF2-40B4-BE49-F238E27FC236}">
                <a16:creationId xmlns:a16="http://schemas.microsoft.com/office/drawing/2014/main" id="{94D17AC8-EEFD-4D9F-BF08-BD845C56FEF7}"/>
              </a:ext>
            </a:extLst>
          </p:cNvPr>
          <p:cNvSpPr>
            <a:spLocks noGrp="1"/>
          </p:cNvSpPr>
          <p:nvPr>
            <p:ph type="body" sz="half" idx="2"/>
          </p:nvPr>
        </p:nvSpPr>
        <p:spPr>
          <a:xfrm>
            <a:off x="723900" y="2101334"/>
            <a:ext cx="3855720" cy="4517579"/>
          </a:xfrm>
        </p:spPr>
        <p:txBody>
          <a:bodyPr>
            <a:normAutofit/>
          </a:bodyPr>
          <a:lstStyle/>
          <a:p>
            <a:endParaRPr lang="en-US" dirty="0"/>
          </a:p>
          <a:p>
            <a:endParaRPr lang="en-US" dirty="0"/>
          </a:p>
          <a:p>
            <a:r>
              <a:rPr lang="en-US" dirty="0"/>
              <a:t>Sometimes, you may require other help within the loan process. Here is our fifth additional work-flow, establishing an escrow repair when required. (Continued)</a:t>
            </a:r>
          </a:p>
        </p:txBody>
      </p:sp>
    </p:spTree>
    <p:extLst>
      <p:ext uri="{BB962C8B-B14F-4D97-AF65-F5344CB8AC3E}">
        <p14:creationId xmlns:p14="http://schemas.microsoft.com/office/powerpoint/2010/main" val="2938984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3C3C3-BA0E-4E25-B2C0-758001C5ADBA}"/>
              </a:ext>
            </a:extLst>
          </p:cNvPr>
          <p:cNvSpPr>
            <a:spLocks noGrp="1"/>
          </p:cNvSpPr>
          <p:nvPr>
            <p:ph type="title"/>
          </p:nvPr>
        </p:nvSpPr>
        <p:spPr/>
        <p:txBody>
          <a:bodyPr/>
          <a:lstStyle/>
          <a:p>
            <a:r>
              <a:rPr lang="en-US" dirty="0"/>
              <a:t>Additional Possible Work- Flows</a:t>
            </a:r>
          </a:p>
        </p:txBody>
      </p:sp>
      <p:sp>
        <p:nvSpPr>
          <p:cNvPr id="3" name="Content Placeholder 2">
            <a:extLst>
              <a:ext uri="{FF2B5EF4-FFF2-40B4-BE49-F238E27FC236}">
                <a16:creationId xmlns:a16="http://schemas.microsoft.com/office/drawing/2014/main" id="{226E94EB-105F-49E2-8874-BB89D4EC664D}"/>
              </a:ext>
            </a:extLst>
          </p:cNvPr>
          <p:cNvSpPr>
            <a:spLocks noGrp="1"/>
          </p:cNvSpPr>
          <p:nvPr>
            <p:ph idx="1"/>
          </p:nvPr>
        </p:nvSpPr>
        <p:spPr>
          <a:xfrm>
            <a:off x="5763237" y="256058"/>
            <a:ext cx="6132352" cy="6429967"/>
          </a:xfrm>
        </p:spPr>
        <p:txBody>
          <a:bodyPr>
            <a:normAutofit/>
          </a:bodyPr>
          <a:lstStyle/>
          <a:p>
            <a:pPr>
              <a:buFont typeface="Wingdings" panose="05000000000000000000" pitchFamily="2" charset="2"/>
              <a:buChar char="ü"/>
            </a:pPr>
            <a:r>
              <a:rPr lang="en-US" sz="1200" b="1" dirty="0"/>
              <a:t>Initial Loan Set Up Steps:</a:t>
            </a:r>
          </a:p>
          <a:p>
            <a:pPr marL="63500" marR="0">
              <a:spcBef>
                <a:spcPts val="790"/>
              </a:spcBef>
              <a:spcAft>
                <a:spcPts val="0"/>
              </a:spcAft>
            </a:pPr>
            <a:r>
              <a:rPr lang="en-US" sz="1400" b="1" dirty="0">
                <a:latin typeface="Times New Roman" panose="02020603050405020304" pitchFamily="18" charset="0"/>
                <a:ea typeface="Times New Roman" panose="02020603050405020304" pitchFamily="18" charset="0"/>
              </a:rPr>
              <a:t>Additional Loan Work-Flows</a:t>
            </a:r>
          </a:p>
          <a:p>
            <a:pPr marL="63500" marR="0">
              <a:spcBef>
                <a:spcPts val="790"/>
              </a:spcBef>
              <a:spcAft>
                <a:spcPts val="0"/>
              </a:spcAft>
            </a:pPr>
            <a:r>
              <a:rPr lang="en-US" sz="1400" b="1" dirty="0">
                <a:latin typeface="Times New Roman" panose="02020603050405020304" pitchFamily="18" charset="0"/>
                <a:ea typeface="Times New Roman" panose="02020603050405020304" pitchFamily="18" charset="0"/>
              </a:rPr>
              <a:t>Establishing an Escrow Repair when required (Continued)</a:t>
            </a:r>
            <a:endParaRPr lang="en-US" sz="1400" b="1" dirty="0">
              <a:effectLst/>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1100" b="1" dirty="0"/>
              <a:t>Escrow Agreement: </a:t>
            </a:r>
          </a:p>
          <a:p>
            <a:pPr marL="0" indent="0">
              <a:spcBef>
                <a:spcPts val="910"/>
              </a:spcBef>
              <a:spcAft>
                <a:spcPts val="0"/>
              </a:spcAft>
              <a:buSzPts val="1200"/>
              <a:buNone/>
              <a:tabLst>
                <a:tab pos="749935" algn="l"/>
              </a:tabLst>
            </a:pPr>
            <a:r>
              <a:rPr lang="en-US" sz="1100" dirty="0"/>
              <a:t>➢For Seller funded Escrows, the FSB Escrow repair holdback agreement must be presented to underwriting with both the seller(s) and buyer(s) information on the documents, unsigned. We will require all parties to sign at time of funding, if not previously executed. An updated form is available on our </a:t>
            </a:r>
            <a:r>
              <a:rPr lang="en-US" sz="1100" dirty="0">
                <a:hlinkClick r:id="rId2"/>
              </a:rPr>
              <a:t>www.fsbtpo.com</a:t>
            </a:r>
            <a:r>
              <a:rPr lang="en-US" sz="1100" dirty="0"/>
              <a:t> website. Please see the correct form labeled Seller Funded Escrow Repair Agreement. </a:t>
            </a:r>
          </a:p>
          <a:p>
            <a:pPr marL="0" indent="0">
              <a:spcBef>
                <a:spcPts val="910"/>
              </a:spcBef>
              <a:spcAft>
                <a:spcPts val="0"/>
              </a:spcAft>
              <a:buSzPts val="1200"/>
              <a:buNone/>
              <a:tabLst>
                <a:tab pos="749935" algn="l"/>
              </a:tabLst>
            </a:pPr>
            <a:r>
              <a:rPr lang="en-US" sz="1100" dirty="0"/>
              <a:t>➢For Borrower funded Escrows, the FSB Escrow repair holdback agreement must be presented to underwriting with the buyer(s) information on the document, unsigned. We will require all buyer(s) to sign at time of funding, if not previously executed. An updated form is available on our </a:t>
            </a:r>
            <a:r>
              <a:rPr lang="en-US" sz="1100" dirty="0">
                <a:hlinkClick r:id="rId2"/>
              </a:rPr>
              <a:t>www.fsbtpo.com</a:t>
            </a:r>
            <a:r>
              <a:rPr lang="en-US" sz="1100" dirty="0"/>
              <a:t> website. Please see the correct form labeled Buyer Funded Escrow Repair Agreement. Requesting Escrow </a:t>
            </a:r>
          </a:p>
          <a:p>
            <a:pPr marL="0" indent="0">
              <a:spcBef>
                <a:spcPts val="910"/>
              </a:spcBef>
              <a:spcAft>
                <a:spcPts val="0"/>
              </a:spcAft>
              <a:buSzPts val="1200"/>
              <a:buNone/>
              <a:tabLst>
                <a:tab pos="749935" algn="l"/>
              </a:tabLst>
            </a:pPr>
            <a:r>
              <a:rPr lang="en-US" sz="1100" b="1" dirty="0"/>
              <a:t>Disbursement after closing: </a:t>
            </a:r>
          </a:p>
          <a:p>
            <a:pPr marL="0" indent="0">
              <a:spcBef>
                <a:spcPts val="910"/>
              </a:spcBef>
              <a:spcAft>
                <a:spcPts val="0"/>
              </a:spcAft>
              <a:buSzPts val="1200"/>
              <a:buNone/>
              <a:tabLst>
                <a:tab pos="749935" algn="l"/>
              </a:tabLst>
            </a:pPr>
            <a:r>
              <a:rPr lang="en-US" sz="1100" dirty="0"/>
              <a:t>➢ A Final Inspection and final invoices are to be sent to rebeccamoorehead@flanaganstatebank.com for approval to release funds. In order to have a final inspection ordered prior to your request, simply email </a:t>
            </a:r>
            <a:r>
              <a:rPr lang="en-US" sz="1100" dirty="0">
                <a:hlinkClick r:id="rId3"/>
              </a:rPr>
              <a:t>appraisal@flanaganstatebank.com</a:t>
            </a:r>
            <a:r>
              <a:rPr lang="en-US" sz="1100" dirty="0"/>
              <a:t> once you confirm all repairs are completed.</a:t>
            </a:r>
          </a:p>
          <a:p>
            <a:pPr marL="0" indent="0">
              <a:spcBef>
                <a:spcPts val="910"/>
              </a:spcBef>
              <a:spcAft>
                <a:spcPts val="0"/>
              </a:spcAft>
              <a:buSzPts val="1200"/>
              <a:buNone/>
              <a:tabLst>
                <a:tab pos="749935" algn="l"/>
              </a:tabLst>
            </a:pPr>
            <a:r>
              <a:rPr lang="en-US" sz="1100" dirty="0"/>
              <a:t>➢ Please allow 5 business days to request and then receive payment. .*Note that all excess amounts of overfunded borrower funded escrows will be principally applied to their loan.</a:t>
            </a:r>
            <a:endParaRPr lang="en-US" sz="1200" b="1" spc="-5"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effectLst/>
              <a:latin typeface="Times New Roman" panose="02020603050405020304" pitchFamily="18" charset="0"/>
              <a:ea typeface="Times New Roman" panose="02020603050405020304" pitchFamily="18" charset="0"/>
            </a:endParaRPr>
          </a:p>
          <a:p>
            <a:pPr>
              <a:buFont typeface="Wingdings" panose="05000000000000000000" pitchFamily="2" charset="2"/>
              <a:buChar char="ü"/>
            </a:pPr>
            <a:endParaRPr lang="en-US" sz="1200" b="1" dirty="0"/>
          </a:p>
          <a:p>
            <a:pPr>
              <a:buFont typeface="Wingdings" panose="05000000000000000000" pitchFamily="2" charset="2"/>
              <a:buChar char="ü"/>
            </a:pPr>
            <a:endParaRPr lang="en-US" sz="1200" dirty="0"/>
          </a:p>
          <a:p>
            <a:pPr>
              <a:buFont typeface="Wingdings" panose="05000000000000000000" pitchFamily="2" charset="2"/>
              <a:buChar char="ü"/>
            </a:pPr>
            <a:endParaRPr lang="en-US" sz="1200" dirty="0"/>
          </a:p>
        </p:txBody>
      </p:sp>
      <p:sp>
        <p:nvSpPr>
          <p:cNvPr id="4" name="Text Placeholder 3">
            <a:extLst>
              <a:ext uri="{FF2B5EF4-FFF2-40B4-BE49-F238E27FC236}">
                <a16:creationId xmlns:a16="http://schemas.microsoft.com/office/drawing/2014/main" id="{94D17AC8-EEFD-4D9F-BF08-BD845C56FEF7}"/>
              </a:ext>
            </a:extLst>
          </p:cNvPr>
          <p:cNvSpPr>
            <a:spLocks noGrp="1"/>
          </p:cNvSpPr>
          <p:nvPr>
            <p:ph type="body" sz="half" idx="2"/>
          </p:nvPr>
        </p:nvSpPr>
        <p:spPr>
          <a:xfrm>
            <a:off x="723900" y="2101334"/>
            <a:ext cx="3855720" cy="4517579"/>
          </a:xfrm>
        </p:spPr>
        <p:txBody>
          <a:bodyPr>
            <a:normAutofit/>
          </a:bodyPr>
          <a:lstStyle/>
          <a:p>
            <a:endParaRPr lang="en-US" dirty="0"/>
          </a:p>
          <a:p>
            <a:endParaRPr lang="en-US" dirty="0"/>
          </a:p>
          <a:p>
            <a:r>
              <a:rPr lang="en-US" dirty="0"/>
              <a:t>Sometimes, you may require other help within the loan process. Here is our fifth additional work-flow, establishing an escrow repair when required. (Continued)</a:t>
            </a:r>
          </a:p>
        </p:txBody>
      </p:sp>
    </p:spTree>
    <p:extLst>
      <p:ext uri="{BB962C8B-B14F-4D97-AF65-F5344CB8AC3E}">
        <p14:creationId xmlns:p14="http://schemas.microsoft.com/office/powerpoint/2010/main" val="1501401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9DB74EB-2A7D-443D-B969-8BF48F9931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3F6D5E8-15CF-4755-910B-1B5A1E777357}"/>
              </a:ext>
            </a:extLst>
          </p:cNvPr>
          <p:cNvSpPr>
            <a:spLocks noGrp="1"/>
          </p:cNvSpPr>
          <p:nvPr>
            <p:ph type="title"/>
          </p:nvPr>
        </p:nvSpPr>
        <p:spPr>
          <a:xfrm>
            <a:off x="8252340" y="639704"/>
            <a:ext cx="3299579" cy="5577840"/>
          </a:xfrm>
        </p:spPr>
        <p:txBody>
          <a:bodyPr anchor="ctr">
            <a:normAutofit/>
          </a:bodyPr>
          <a:lstStyle/>
          <a:p>
            <a:r>
              <a:rPr lang="en-US" dirty="0"/>
              <a:t>Meet Your FSB Team!</a:t>
            </a:r>
            <a:br>
              <a:rPr lang="en-US" dirty="0"/>
            </a:br>
            <a:br>
              <a:rPr lang="en-US" dirty="0"/>
            </a:br>
            <a:endParaRPr lang="en-US" dirty="0"/>
          </a:p>
        </p:txBody>
      </p:sp>
      <p:sp>
        <p:nvSpPr>
          <p:cNvPr id="20" name="Rectangle 19">
            <a:extLst>
              <a:ext uri="{FF2B5EF4-FFF2-40B4-BE49-F238E27FC236}">
                <a16:creationId xmlns:a16="http://schemas.microsoft.com/office/drawing/2014/main" id="{19036E77-5F7B-494E-A117-FEA947B357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Content Placeholder 3">
            <a:extLst>
              <a:ext uri="{FF2B5EF4-FFF2-40B4-BE49-F238E27FC236}">
                <a16:creationId xmlns:a16="http://schemas.microsoft.com/office/drawing/2014/main" id="{5EFCEA8B-81CF-476B-848C-9550D1527C6D}"/>
              </a:ext>
            </a:extLst>
          </p:cNvPr>
          <p:cNvSpPr>
            <a:spLocks noGrp="1"/>
          </p:cNvSpPr>
          <p:nvPr>
            <p:ph idx="1"/>
          </p:nvPr>
        </p:nvSpPr>
        <p:spPr>
          <a:xfrm>
            <a:off x="322976" y="399171"/>
            <a:ext cx="6975445" cy="6058905"/>
          </a:xfrm>
        </p:spPr>
        <p:txBody>
          <a:bodyPr>
            <a:normAutofit fontScale="92500" lnSpcReduction="10000"/>
          </a:bodyPr>
          <a:lstStyle/>
          <a:p>
            <a:r>
              <a:rPr lang="en-US" dirty="0">
                <a:solidFill>
                  <a:schemeClr val="accent2">
                    <a:lumMod val="75000"/>
                  </a:schemeClr>
                </a:solidFill>
              </a:rPr>
              <a:t>Your Account Executive </a:t>
            </a:r>
            <a:r>
              <a:rPr lang="en-US" dirty="0"/>
              <a:t>– </a:t>
            </a:r>
          </a:p>
          <a:p>
            <a:pPr lvl="1"/>
            <a:r>
              <a:rPr lang="en-US" dirty="0"/>
              <a:t>Please see your Account Approval Letter to know who is your assigned Account Executive</a:t>
            </a:r>
          </a:p>
          <a:p>
            <a:r>
              <a:rPr lang="en-US" dirty="0">
                <a:solidFill>
                  <a:schemeClr val="accent2">
                    <a:lumMod val="75000"/>
                  </a:schemeClr>
                </a:solidFill>
              </a:rPr>
              <a:t>Mortgage Support Team – Karley Stover – Team Manager</a:t>
            </a:r>
          </a:p>
          <a:p>
            <a:pPr marL="0" indent="0">
              <a:buNone/>
            </a:pPr>
            <a:r>
              <a:rPr lang="en-US" dirty="0"/>
              <a:t>	Mtg Support will be your go to for any questions, S/E 	income reviews, Pre-qual reviews, guideline questions 	and system questions.  You name it, they can help with it!</a:t>
            </a:r>
          </a:p>
          <a:p>
            <a:r>
              <a:rPr lang="en-US" dirty="0">
                <a:solidFill>
                  <a:schemeClr val="accent2">
                    <a:lumMod val="75000"/>
                  </a:schemeClr>
                </a:solidFill>
              </a:rPr>
              <a:t>Operations Manager – Josh Heinrich</a:t>
            </a:r>
          </a:p>
          <a:p>
            <a:pPr lvl="1"/>
            <a:r>
              <a:rPr lang="en-US" dirty="0"/>
              <a:t>On occasion, you may hear from our Ops Manager, Josh.  He manages our Underwriters, and Closers.  </a:t>
            </a:r>
          </a:p>
          <a:p>
            <a:r>
              <a:rPr lang="en-US" dirty="0">
                <a:solidFill>
                  <a:schemeClr val="accent2">
                    <a:lumMod val="75000"/>
                  </a:schemeClr>
                </a:solidFill>
              </a:rPr>
              <a:t>Lock Desk Manager – Dave Weber</a:t>
            </a:r>
          </a:p>
          <a:p>
            <a:pPr lvl="1"/>
            <a:r>
              <a:rPr lang="en-US" dirty="0"/>
              <a:t>Dave oversees our Secondary Marketing Department and he or Mandy will be on the other end of any emails sent from the Lock Desk.</a:t>
            </a:r>
          </a:p>
          <a:p>
            <a:r>
              <a:rPr lang="en-US" dirty="0">
                <a:solidFill>
                  <a:schemeClr val="accent2">
                    <a:lumMod val="75000"/>
                  </a:schemeClr>
                </a:solidFill>
              </a:rPr>
              <a:t>Becky Moorehead – Post Closing Department</a:t>
            </a:r>
          </a:p>
          <a:p>
            <a:pPr lvl="1"/>
            <a:r>
              <a:rPr lang="en-US" dirty="0"/>
              <a:t>Becky runs our Funding Team and the Post-Closing Department.  If we our investors need anything after the closing, Becky’s team will be in contact with the Loan Officer.</a:t>
            </a:r>
          </a:p>
          <a:p>
            <a:endParaRPr lang="en-US" dirty="0"/>
          </a:p>
        </p:txBody>
      </p:sp>
      <p:pic>
        <p:nvPicPr>
          <p:cNvPr id="8" name="Picture 7" descr="Logo&#10;&#10;Description automatically generated">
            <a:extLst>
              <a:ext uri="{FF2B5EF4-FFF2-40B4-BE49-F238E27FC236}">
                <a16:creationId xmlns:a16="http://schemas.microsoft.com/office/drawing/2014/main" id="{5B348F63-09F9-4F8A-88C9-BDE5A007128E}"/>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8006381" y="3574782"/>
            <a:ext cx="3381474" cy="1496719"/>
          </a:xfrm>
          <a:prstGeom prst="rect">
            <a:avLst/>
          </a:prstGeom>
        </p:spPr>
      </p:pic>
    </p:spTree>
    <p:extLst>
      <p:ext uri="{BB962C8B-B14F-4D97-AF65-F5344CB8AC3E}">
        <p14:creationId xmlns:p14="http://schemas.microsoft.com/office/powerpoint/2010/main" val="3745136551"/>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5D802-B79D-4015-A95B-7AFAB3E3210C}"/>
              </a:ext>
            </a:extLst>
          </p:cNvPr>
          <p:cNvSpPr>
            <a:spLocks noGrp="1"/>
          </p:cNvSpPr>
          <p:nvPr>
            <p:ph type="ctrTitle"/>
          </p:nvPr>
        </p:nvSpPr>
        <p:spPr/>
        <p:txBody>
          <a:bodyPr/>
          <a:lstStyle/>
          <a:p>
            <a:r>
              <a:rPr lang="en-US" dirty="0"/>
              <a:t>Mortgagebot Demo</a:t>
            </a:r>
          </a:p>
        </p:txBody>
      </p:sp>
      <p:sp>
        <p:nvSpPr>
          <p:cNvPr id="3" name="Subtitle 2">
            <a:extLst>
              <a:ext uri="{FF2B5EF4-FFF2-40B4-BE49-F238E27FC236}">
                <a16:creationId xmlns:a16="http://schemas.microsoft.com/office/drawing/2014/main" id="{8454F258-F9AC-4A77-BB0F-53BC6B0C4CB1}"/>
              </a:ext>
            </a:extLst>
          </p:cNvPr>
          <p:cNvSpPr>
            <a:spLocks noGrp="1"/>
          </p:cNvSpPr>
          <p:nvPr>
            <p:ph type="subTitle" idx="1"/>
          </p:nvPr>
        </p:nvSpPr>
        <p:spPr/>
        <p:txBody>
          <a:bodyPr/>
          <a:lstStyle/>
          <a:p>
            <a:r>
              <a:rPr lang="en-US" dirty="0"/>
              <a:t>At this time, your Trainer will take you to a live review of the Mortgagebot LOS</a:t>
            </a:r>
          </a:p>
        </p:txBody>
      </p:sp>
    </p:spTree>
    <p:extLst>
      <p:ext uri="{BB962C8B-B14F-4D97-AF65-F5344CB8AC3E}">
        <p14:creationId xmlns:p14="http://schemas.microsoft.com/office/powerpoint/2010/main" val="2936903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E9667-AAA5-4F56-BFF5-D39EAA9AEAC3}"/>
              </a:ext>
            </a:extLst>
          </p:cNvPr>
          <p:cNvSpPr>
            <a:spLocks noGrp="1"/>
          </p:cNvSpPr>
          <p:nvPr>
            <p:ph type="title"/>
          </p:nvPr>
        </p:nvSpPr>
        <p:spPr/>
        <p:txBody>
          <a:bodyPr/>
          <a:lstStyle/>
          <a:p>
            <a:r>
              <a:rPr lang="en-US" dirty="0"/>
              <a:t>Program Highlights</a:t>
            </a:r>
          </a:p>
        </p:txBody>
      </p:sp>
      <p:sp>
        <p:nvSpPr>
          <p:cNvPr id="3" name="Text Placeholder 2">
            <a:extLst>
              <a:ext uri="{FF2B5EF4-FFF2-40B4-BE49-F238E27FC236}">
                <a16:creationId xmlns:a16="http://schemas.microsoft.com/office/drawing/2014/main" id="{D53147CB-47B3-4DEC-B7CA-F955CED07535}"/>
              </a:ext>
            </a:extLst>
          </p:cNvPr>
          <p:cNvSpPr>
            <a:spLocks noGrp="1"/>
          </p:cNvSpPr>
          <p:nvPr>
            <p:ph type="body" idx="1"/>
          </p:nvPr>
        </p:nvSpPr>
        <p:spPr/>
        <p:txBody>
          <a:bodyPr/>
          <a:lstStyle/>
          <a:p>
            <a:r>
              <a:rPr lang="en-US" dirty="0"/>
              <a:t>The Basics of USDA, FHA &amp; VA Loans</a:t>
            </a:r>
          </a:p>
        </p:txBody>
      </p:sp>
    </p:spTree>
    <p:extLst>
      <p:ext uri="{BB962C8B-B14F-4D97-AF65-F5344CB8AC3E}">
        <p14:creationId xmlns:p14="http://schemas.microsoft.com/office/powerpoint/2010/main" val="18767350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AB510-11CE-4C19-A406-DC456626F8B8}"/>
              </a:ext>
            </a:extLst>
          </p:cNvPr>
          <p:cNvSpPr>
            <a:spLocks noGrp="1"/>
          </p:cNvSpPr>
          <p:nvPr>
            <p:ph type="title"/>
          </p:nvPr>
        </p:nvSpPr>
        <p:spPr>
          <a:xfrm>
            <a:off x="1371600" y="685800"/>
            <a:ext cx="9601200" cy="731939"/>
          </a:xfrm>
        </p:spPr>
        <p:txBody>
          <a:bodyPr/>
          <a:lstStyle/>
          <a:p>
            <a:r>
              <a:rPr lang="en-US" dirty="0"/>
              <a:t>Government Loan Disclaimer	</a:t>
            </a:r>
          </a:p>
        </p:txBody>
      </p:sp>
      <p:sp>
        <p:nvSpPr>
          <p:cNvPr id="3" name="Content Placeholder 2">
            <a:extLst>
              <a:ext uri="{FF2B5EF4-FFF2-40B4-BE49-F238E27FC236}">
                <a16:creationId xmlns:a16="http://schemas.microsoft.com/office/drawing/2014/main" id="{645D90D6-4E72-4948-8B61-1DA1138E0E2F}"/>
              </a:ext>
            </a:extLst>
          </p:cNvPr>
          <p:cNvSpPr>
            <a:spLocks noGrp="1"/>
          </p:cNvSpPr>
          <p:nvPr>
            <p:ph idx="1"/>
          </p:nvPr>
        </p:nvSpPr>
        <p:spPr>
          <a:xfrm>
            <a:off x="1371600" y="1417739"/>
            <a:ext cx="9601200" cy="3581400"/>
          </a:xfrm>
        </p:spPr>
        <p:txBody>
          <a:bodyPr/>
          <a:lstStyle/>
          <a:p>
            <a:pPr marL="0" indent="0">
              <a:buNone/>
            </a:pPr>
            <a:r>
              <a:rPr lang="en-US" dirty="0"/>
              <a:t>This training is designed to give you an overview of the USDA and VA programs.  It is to be used to provide guidance and basic information to allow the viewer to understand the flexibility these programs provide.  It is not possible to cover all scenarios that these programs have the potential to do.  For specific advice on a situation, please contact </a:t>
            </a:r>
            <a:r>
              <a:rPr lang="en-US" dirty="0">
                <a:hlinkClick r:id="rId2"/>
              </a:rPr>
              <a:t>mtgsupportcenter@flanaganstatebank.com</a:t>
            </a:r>
            <a:r>
              <a:rPr lang="en-US" dirty="0"/>
              <a:t> </a:t>
            </a:r>
          </a:p>
        </p:txBody>
      </p:sp>
    </p:spTree>
    <p:extLst>
      <p:ext uri="{BB962C8B-B14F-4D97-AF65-F5344CB8AC3E}">
        <p14:creationId xmlns:p14="http://schemas.microsoft.com/office/powerpoint/2010/main" val="39251449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65F74-BADC-4AF8-933D-7299062E88BE}"/>
              </a:ext>
            </a:extLst>
          </p:cNvPr>
          <p:cNvSpPr>
            <a:spLocks noGrp="1"/>
          </p:cNvSpPr>
          <p:nvPr>
            <p:ph type="title"/>
          </p:nvPr>
        </p:nvSpPr>
        <p:spPr>
          <a:xfrm>
            <a:off x="1463879" y="2481044"/>
            <a:ext cx="9601200" cy="1485900"/>
          </a:xfrm>
        </p:spPr>
        <p:txBody>
          <a:bodyPr/>
          <a:lstStyle/>
          <a:p>
            <a:r>
              <a:rPr lang="en-US" dirty="0"/>
              <a:t>VA Basics</a:t>
            </a:r>
          </a:p>
        </p:txBody>
      </p:sp>
    </p:spTree>
    <p:extLst>
      <p:ext uri="{BB962C8B-B14F-4D97-AF65-F5344CB8AC3E}">
        <p14:creationId xmlns:p14="http://schemas.microsoft.com/office/powerpoint/2010/main" val="24970372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F18B0-0ED1-4C34-8FEA-7576C1F68F23}"/>
              </a:ext>
            </a:extLst>
          </p:cNvPr>
          <p:cNvSpPr>
            <a:spLocks noGrp="1"/>
          </p:cNvSpPr>
          <p:nvPr>
            <p:ph type="title"/>
          </p:nvPr>
        </p:nvSpPr>
        <p:spPr/>
        <p:txBody>
          <a:bodyPr/>
          <a:lstStyle/>
          <a:p>
            <a:r>
              <a:rPr lang="en-US" dirty="0"/>
              <a:t>VA – the most under used program available!</a:t>
            </a:r>
          </a:p>
        </p:txBody>
      </p:sp>
      <p:sp>
        <p:nvSpPr>
          <p:cNvPr id="3" name="Text Placeholder 2">
            <a:extLst>
              <a:ext uri="{FF2B5EF4-FFF2-40B4-BE49-F238E27FC236}">
                <a16:creationId xmlns:a16="http://schemas.microsoft.com/office/drawing/2014/main" id="{D57ABDA4-6397-4B11-865B-A2013B697E79}"/>
              </a:ext>
            </a:extLst>
          </p:cNvPr>
          <p:cNvSpPr>
            <a:spLocks noGrp="1"/>
          </p:cNvSpPr>
          <p:nvPr>
            <p:ph type="body" idx="1"/>
          </p:nvPr>
        </p:nvSpPr>
        <p:spPr>
          <a:xfrm>
            <a:off x="1371600" y="1827884"/>
            <a:ext cx="4443984" cy="823912"/>
          </a:xfrm>
        </p:spPr>
        <p:txBody>
          <a:bodyPr/>
          <a:lstStyle/>
          <a:p>
            <a:r>
              <a:rPr lang="en-US" dirty="0"/>
              <a:t>Pros</a:t>
            </a:r>
          </a:p>
        </p:txBody>
      </p:sp>
      <p:sp>
        <p:nvSpPr>
          <p:cNvPr id="4" name="Content Placeholder 3">
            <a:extLst>
              <a:ext uri="{FF2B5EF4-FFF2-40B4-BE49-F238E27FC236}">
                <a16:creationId xmlns:a16="http://schemas.microsoft.com/office/drawing/2014/main" id="{D17997EE-9064-4BDB-BEF6-A84E6F3F9C57}"/>
              </a:ext>
            </a:extLst>
          </p:cNvPr>
          <p:cNvSpPr>
            <a:spLocks noGrp="1"/>
          </p:cNvSpPr>
          <p:nvPr>
            <p:ph sz="half" idx="2"/>
          </p:nvPr>
        </p:nvSpPr>
        <p:spPr>
          <a:xfrm>
            <a:off x="1386281" y="2877369"/>
            <a:ext cx="4785919" cy="2866993"/>
          </a:xfrm>
        </p:spPr>
        <p:txBody>
          <a:bodyPr>
            <a:noAutofit/>
          </a:bodyPr>
          <a:lstStyle/>
          <a:p>
            <a:r>
              <a:rPr lang="en-US" sz="1100" dirty="0"/>
              <a:t>Minimum 600 credit score</a:t>
            </a:r>
          </a:p>
          <a:p>
            <a:r>
              <a:rPr lang="en-US" sz="1100" dirty="0"/>
              <a:t>Dinged up credit is acceptable</a:t>
            </a:r>
          </a:p>
          <a:p>
            <a:r>
              <a:rPr lang="en-US" sz="1100" dirty="0"/>
              <a:t>100% LTV for a purchase</a:t>
            </a:r>
          </a:p>
          <a:p>
            <a:r>
              <a:rPr lang="en-US" sz="1100" dirty="0"/>
              <a:t>90 - 100% LTV for refinance – based on Credit Score</a:t>
            </a:r>
          </a:p>
          <a:p>
            <a:r>
              <a:rPr lang="en-US" sz="1100" dirty="0"/>
              <a:t>Lower rates than conventional</a:t>
            </a:r>
          </a:p>
          <a:p>
            <a:r>
              <a:rPr lang="en-US" sz="1100" dirty="0"/>
              <a:t>No monthly MI</a:t>
            </a:r>
          </a:p>
          <a:p>
            <a:r>
              <a:rPr lang="en-US" sz="1100" dirty="0"/>
              <a:t>Up to 50% DTI allowed with A/E AUS</a:t>
            </a:r>
          </a:p>
          <a:p>
            <a:r>
              <a:rPr lang="en-US" sz="1100" dirty="0"/>
              <a:t>No cash out adjustment</a:t>
            </a:r>
          </a:p>
          <a:p>
            <a:r>
              <a:rPr lang="en-US" sz="1100" dirty="0"/>
              <a:t>Flexible Underwriting</a:t>
            </a:r>
          </a:p>
          <a:p>
            <a:r>
              <a:rPr lang="en-US" sz="1100" dirty="0"/>
              <a:t>Limited Closing Costs for Borrower/Veteran</a:t>
            </a:r>
          </a:p>
          <a:p>
            <a:r>
              <a:rPr lang="en-US" sz="1100" dirty="0"/>
              <a:t>VA Benefit is re-useable</a:t>
            </a:r>
          </a:p>
          <a:p>
            <a:r>
              <a:rPr lang="en-US" sz="1100" dirty="0"/>
              <a:t>Manual Underwriting allowed</a:t>
            </a:r>
          </a:p>
        </p:txBody>
      </p:sp>
      <p:sp>
        <p:nvSpPr>
          <p:cNvPr id="5" name="Text Placeholder 4">
            <a:extLst>
              <a:ext uri="{FF2B5EF4-FFF2-40B4-BE49-F238E27FC236}">
                <a16:creationId xmlns:a16="http://schemas.microsoft.com/office/drawing/2014/main" id="{B2CE26BB-88D2-464E-98A3-B58911BF2EA6}"/>
              </a:ext>
            </a:extLst>
          </p:cNvPr>
          <p:cNvSpPr>
            <a:spLocks noGrp="1"/>
          </p:cNvSpPr>
          <p:nvPr>
            <p:ph type="body" sz="quarter" idx="3"/>
          </p:nvPr>
        </p:nvSpPr>
        <p:spPr>
          <a:xfrm>
            <a:off x="6525013" y="1759744"/>
            <a:ext cx="4443984" cy="823912"/>
          </a:xfrm>
        </p:spPr>
        <p:txBody>
          <a:bodyPr/>
          <a:lstStyle/>
          <a:p>
            <a:r>
              <a:rPr lang="en-US" dirty="0"/>
              <a:t>Cons</a:t>
            </a:r>
          </a:p>
        </p:txBody>
      </p:sp>
      <p:sp>
        <p:nvSpPr>
          <p:cNvPr id="6" name="Content Placeholder 5">
            <a:extLst>
              <a:ext uri="{FF2B5EF4-FFF2-40B4-BE49-F238E27FC236}">
                <a16:creationId xmlns:a16="http://schemas.microsoft.com/office/drawing/2014/main" id="{F1FA0A5D-5D3D-4949-87B8-C8045FCF11D2}"/>
              </a:ext>
            </a:extLst>
          </p:cNvPr>
          <p:cNvSpPr>
            <a:spLocks noGrp="1"/>
          </p:cNvSpPr>
          <p:nvPr>
            <p:ph sz="quarter" idx="4"/>
          </p:nvPr>
        </p:nvSpPr>
        <p:spPr>
          <a:xfrm>
            <a:off x="6525013" y="2801868"/>
            <a:ext cx="5227963" cy="2562193"/>
          </a:xfrm>
        </p:spPr>
        <p:txBody>
          <a:bodyPr>
            <a:normAutofit/>
          </a:bodyPr>
          <a:lstStyle/>
          <a:p>
            <a:r>
              <a:rPr lang="en-US" sz="1200" dirty="0"/>
              <a:t>MI on a 30-year loan with max LTV will remain on for the life of the loan</a:t>
            </a:r>
          </a:p>
          <a:p>
            <a:r>
              <a:rPr lang="en-US" sz="1200" dirty="0"/>
              <a:t>Refinance Cash Out Loans may not exceed LTV and must include the Funding Fee.  </a:t>
            </a:r>
          </a:p>
          <a:p>
            <a:r>
              <a:rPr lang="en-US" sz="1200" dirty="0"/>
              <a:t>Funding Fee increases with re-use of benefit</a:t>
            </a:r>
          </a:p>
          <a:p>
            <a:r>
              <a:rPr lang="en-US" sz="1200" dirty="0"/>
              <a:t>Only Veterans with valid COE may use this loan</a:t>
            </a:r>
          </a:p>
          <a:p>
            <a:r>
              <a:rPr lang="en-US" sz="1200" dirty="0"/>
              <a:t>Residual Income is required</a:t>
            </a:r>
          </a:p>
          <a:p>
            <a:r>
              <a:rPr lang="en-US" sz="1200" dirty="0"/>
              <a:t>Minimum Property Requirements (could be seen as a Pro, too)</a:t>
            </a:r>
          </a:p>
          <a:p>
            <a:endParaRPr lang="en-US" sz="1200" dirty="0"/>
          </a:p>
          <a:p>
            <a:endParaRPr lang="en-US" sz="1200" dirty="0"/>
          </a:p>
        </p:txBody>
      </p:sp>
    </p:spTree>
    <p:extLst>
      <p:ext uri="{BB962C8B-B14F-4D97-AF65-F5344CB8AC3E}">
        <p14:creationId xmlns:p14="http://schemas.microsoft.com/office/powerpoint/2010/main" val="9417187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D4992-86EC-4916-B39C-0AADA28A147E}"/>
              </a:ext>
            </a:extLst>
          </p:cNvPr>
          <p:cNvSpPr>
            <a:spLocks noGrp="1"/>
          </p:cNvSpPr>
          <p:nvPr>
            <p:ph type="title"/>
          </p:nvPr>
        </p:nvSpPr>
        <p:spPr>
          <a:xfrm>
            <a:off x="723900" y="1241570"/>
            <a:ext cx="3855720" cy="1602113"/>
          </a:xfrm>
        </p:spPr>
        <p:txBody>
          <a:bodyPr/>
          <a:lstStyle/>
          <a:p>
            <a:r>
              <a:rPr lang="en-US" dirty="0"/>
              <a:t>VA &amp; Credit</a:t>
            </a:r>
          </a:p>
        </p:txBody>
      </p:sp>
      <p:sp>
        <p:nvSpPr>
          <p:cNvPr id="3" name="Content Placeholder 2">
            <a:extLst>
              <a:ext uri="{FF2B5EF4-FFF2-40B4-BE49-F238E27FC236}">
                <a16:creationId xmlns:a16="http://schemas.microsoft.com/office/drawing/2014/main" id="{F162D803-7F4C-4FBF-A711-71BB75ACBF09}"/>
              </a:ext>
            </a:extLst>
          </p:cNvPr>
          <p:cNvSpPr>
            <a:spLocks noGrp="1"/>
          </p:cNvSpPr>
          <p:nvPr>
            <p:ph idx="1"/>
          </p:nvPr>
        </p:nvSpPr>
        <p:spPr>
          <a:xfrm>
            <a:off x="6256020" y="685800"/>
            <a:ext cx="5212080" cy="5832445"/>
          </a:xfrm>
        </p:spPr>
        <p:txBody>
          <a:bodyPr>
            <a:normAutofit fontScale="85000" lnSpcReduction="20000"/>
          </a:bodyPr>
          <a:lstStyle/>
          <a:p>
            <a:pPr marL="0" indent="0" algn="ctr">
              <a:buNone/>
            </a:pPr>
            <a:r>
              <a:rPr lang="en-US" sz="3100" b="1" dirty="0"/>
              <a:t>Credit Requirements</a:t>
            </a:r>
          </a:p>
          <a:p>
            <a:r>
              <a:rPr lang="en-US" dirty="0"/>
              <a:t>600 Minimum Credit Score</a:t>
            </a:r>
          </a:p>
          <a:p>
            <a:r>
              <a:rPr lang="en-US" dirty="0"/>
              <a:t>BK for CH 7 must be 2 years old</a:t>
            </a:r>
          </a:p>
          <a:p>
            <a:r>
              <a:rPr lang="en-US" dirty="0"/>
              <a:t>BK for CH 13 – can be currently in a BK or discharged for at least 12 months.  </a:t>
            </a:r>
          </a:p>
          <a:p>
            <a:r>
              <a:rPr lang="en-US" dirty="0"/>
              <a:t>Housing payments – If Approve/Eligible received from DU, credit is accepted.  If Refer/Eligible no more housing lates are allowed.</a:t>
            </a:r>
          </a:p>
          <a:p>
            <a:r>
              <a:rPr lang="en-US" dirty="0"/>
              <a:t>Negative credit within the most recent 12 months is not acceptable, unless extenuating circumstances and dependent on what the negative credit is</a:t>
            </a:r>
          </a:p>
          <a:p>
            <a:r>
              <a:rPr lang="en-US" dirty="0"/>
              <a:t>Foreclosure, short sale or deed in lieu must be 2 years past Sheriff’s Deed date</a:t>
            </a:r>
          </a:p>
          <a:p>
            <a:r>
              <a:rPr lang="en-US" dirty="0"/>
              <a:t>No open judgments allowed</a:t>
            </a:r>
          </a:p>
          <a:p>
            <a:r>
              <a:rPr lang="en-US" dirty="0"/>
              <a:t>Medical Collections can be disregarded for DTI purposes, but LOX for collections will still be needed</a:t>
            </a:r>
          </a:p>
          <a:p>
            <a:r>
              <a:rPr lang="en-US" dirty="0"/>
              <a:t>LOX always needed for all derogatory credit on the credit report</a:t>
            </a:r>
          </a:p>
        </p:txBody>
      </p:sp>
      <p:sp>
        <p:nvSpPr>
          <p:cNvPr id="4" name="Text Placeholder 3">
            <a:extLst>
              <a:ext uri="{FF2B5EF4-FFF2-40B4-BE49-F238E27FC236}">
                <a16:creationId xmlns:a16="http://schemas.microsoft.com/office/drawing/2014/main" id="{A8EB0064-2253-482A-8320-DD0182200351}"/>
              </a:ext>
            </a:extLst>
          </p:cNvPr>
          <p:cNvSpPr>
            <a:spLocks noGrp="1"/>
          </p:cNvSpPr>
          <p:nvPr>
            <p:ph type="body" sz="half" idx="2"/>
          </p:nvPr>
        </p:nvSpPr>
        <p:spPr>
          <a:xfrm>
            <a:off x="723900" y="1923472"/>
            <a:ext cx="3855720" cy="3011056"/>
          </a:xfrm>
        </p:spPr>
        <p:txBody>
          <a:bodyPr>
            <a:normAutofit/>
          </a:bodyPr>
          <a:lstStyle/>
          <a:p>
            <a:r>
              <a:rPr lang="en-US" dirty="0"/>
              <a:t>VA has a unique outlook on the loan benefit.  They heavily lean towards if the loan makes sense for the Veteran, it should be done.</a:t>
            </a:r>
          </a:p>
          <a:p>
            <a:r>
              <a:rPr lang="en-US" dirty="0"/>
              <a:t>The role of the LO and Processor is to show underwriting how this makes sense for the borrower and that they are stable in income and credit to limit the risk of default on the loan.</a:t>
            </a:r>
          </a:p>
        </p:txBody>
      </p:sp>
    </p:spTree>
    <p:extLst>
      <p:ext uri="{BB962C8B-B14F-4D97-AF65-F5344CB8AC3E}">
        <p14:creationId xmlns:p14="http://schemas.microsoft.com/office/powerpoint/2010/main" val="29401246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1B9DE-D9E1-486D-8B5A-757AB1353044}"/>
              </a:ext>
            </a:extLst>
          </p:cNvPr>
          <p:cNvSpPr>
            <a:spLocks noGrp="1"/>
          </p:cNvSpPr>
          <p:nvPr>
            <p:ph type="title"/>
          </p:nvPr>
        </p:nvSpPr>
        <p:spPr>
          <a:xfrm>
            <a:off x="723900" y="685800"/>
            <a:ext cx="3855720" cy="782273"/>
          </a:xfrm>
        </p:spPr>
        <p:txBody>
          <a:bodyPr/>
          <a:lstStyle/>
          <a:p>
            <a:r>
              <a:rPr lang="en-US" dirty="0"/>
              <a:t>VA &amp; Income</a:t>
            </a:r>
          </a:p>
        </p:txBody>
      </p:sp>
      <p:sp>
        <p:nvSpPr>
          <p:cNvPr id="3" name="Content Placeholder 2">
            <a:extLst>
              <a:ext uri="{FF2B5EF4-FFF2-40B4-BE49-F238E27FC236}">
                <a16:creationId xmlns:a16="http://schemas.microsoft.com/office/drawing/2014/main" id="{CED43853-E52D-47CE-9C62-4C2E7237C007}"/>
              </a:ext>
            </a:extLst>
          </p:cNvPr>
          <p:cNvSpPr>
            <a:spLocks noGrp="1"/>
          </p:cNvSpPr>
          <p:nvPr>
            <p:ph idx="1"/>
          </p:nvPr>
        </p:nvSpPr>
        <p:spPr>
          <a:xfrm>
            <a:off x="6256020" y="685800"/>
            <a:ext cx="5212080" cy="5882779"/>
          </a:xfrm>
        </p:spPr>
        <p:txBody>
          <a:bodyPr>
            <a:normAutofit/>
          </a:bodyPr>
          <a:lstStyle/>
          <a:p>
            <a:pPr marL="0" indent="0" algn="ctr">
              <a:buNone/>
            </a:pPr>
            <a:r>
              <a:rPr lang="en-US" b="1" dirty="0"/>
              <a:t>Income Requirements</a:t>
            </a:r>
          </a:p>
          <a:p>
            <a:r>
              <a:rPr lang="en-US" sz="1600" dirty="0"/>
              <a:t>DTI allowed up to 50% with A/E Findings</a:t>
            </a:r>
          </a:p>
          <a:p>
            <a:r>
              <a:rPr lang="en-US" sz="1600" dirty="0"/>
              <a:t>Manual Underwriting will limit DTI to 41%</a:t>
            </a:r>
          </a:p>
          <a:p>
            <a:r>
              <a:rPr lang="en-US" sz="1600" dirty="0"/>
              <a:t>Manual Underwriting does allow for higher ratios but will require specific compensating factors to be met</a:t>
            </a:r>
          </a:p>
          <a:p>
            <a:r>
              <a:rPr lang="en-US" sz="1600" dirty="0"/>
              <a:t>Borrowers should have 2 years in the same line of work, but flexibility is allowed if the borrower can show an improvement from job to job or extra training certifications.</a:t>
            </a:r>
          </a:p>
          <a:p>
            <a:r>
              <a:rPr lang="en-US" sz="1600" dirty="0"/>
              <a:t>Job gaps can be acceptable depending on LOX</a:t>
            </a:r>
          </a:p>
          <a:p>
            <a:r>
              <a:rPr lang="en-US" sz="1600" dirty="0"/>
              <a:t>1 year of commission, overtime and bonus is allowed if VOE states these will continue, and the income shows as stable in the receipt</a:t>
            </a:r>
          </a:p>
          <a:p>
            <a:r>
              <a:rPr lang="en-US" sz="1600" dirty="0"/>
              <a:t>Self-Employed borrowers must show 2 years tax returns.  Income will be averaged.  If a &gt;20% reduction in income from the previous year, only the most recent year will be used for qualifying income</a:t>
            </a:r>
          </a:p>
        </p:txBody>
      </p:sp>
      <p:sp>
        <p:nvSpPr>
          <p:cNvPr id="4" name="Text Placeholder 3">
            <a:extLst>
              <a:ext uri="{FF2B5EF4-FFF2-40B4-BE49-F238E27FC236}">
                <a16:creationId xmlns:a16="http://schemas.microsoft.com/office/drawing/2014/main" id="{5E489566-88B5-4D44-860B-D4E4008AFC3D}"/>
              </a:ext>
            </a:extLst>
          </p:cNvPr>
          <p:cNvSpPr>
            <a:spLocks noGrp="1"/>
          </p:cNvSpPr>
          <p:nvPr>
            <p:ph type="body" sz="half" idx="2"/>
          </p:nvPr>
        </p:nvSpPr>
        <p:spPr>
          <a:xfrm>
            <a:off x="791012" y="1350815"/>
            <a:ext cx="3855720" cy="3565133"/>
          </a:xfrm>
        </p:spPr>
        <p:txBody>
          <a:bodyPr>
            <a:normAutofit fontScale="92500" lnSpcReduction="10000"/>
          </a:bodyPr>
          <a:lstStyle/>
          <a:p>
            <a:r>
              <a:rPr lang="en-US" dirty="0"/>
              <a:t>Income stability is a very HOT topic these days. VA is going to require proof that the income the borrower receives is stable and enough to meet the ratio requirements.  Documenting this is easiest with a VOE and the paystubs &amp; W2’s becoming supporting documentation.  Self-employed persons will need a 2-year history of self-employment as evidenced through filed tax returns.  The Details to the right explore the requirements for income and employment history further.</a:t>
            </a:r>
          </a:p>
          <a:p>
            <a:r>
              <a:rPr lang="en-US" dirty="0"/>
              <a:t>This is very similar to FHA’s outlook at this time.  The more stable and reliable the income, the better chance for approval.</a:t>
            </a:r>
          </a:p>
        </p:txBody>
      </p:sp>
    </p:spTree>
    <p:extLst>
      <p:ext uri="{BB962C8B-B14F-4D97-AF65-F5344CB8AC3E}">
        <p14:creationId xmlns:p14="http://schemas.microsoft.com/office/powerpoint/2010/main" val="15832768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EF22B-36CC-441F-AF78-9EFD38DD9A4E}"/>
              </a:ext>
            </a:extLst>
          </p:cNvPr>
          <p:cNvSpPr>
            <a:spLocks noGrp="1"/>
          </p:cNvSpPr>
          <p:nvPr>
            <p:ph type="title"/>
          </p:nvPr>
        </p:nvSpPr>
        <p:spPr/>
        <p:txBody>
          <a:bodyPr/>
          <a:lstStyle/>
          <a:p>
            <a:r>
              <a:rPr lang="en-US" dirty="0"/>
              <a:t>VA &amp; Property</a:t>
            </a:r>
          </a:p>
        </p:txBody>
      </p:sp>
      <p:sp>
        <p:nvSpPr>
          <p:cNvPr id="3" name="Content Placeholder 2">
            <a:extLst>
              <a:ext uri="{FF2B5EF4-FFF2-40B4-BE49-F238E27FC236}">
                <a16:creationId xmlns:a16="http://schemas.microsoft.com/office/drawing/2014/main" id="{4DF2A210-D70B-4390-9A7A-F36E2CF32FBC}"/>
              </a:ext>
            </a:extLst>
          </p:cNvPr>
          <p:cNvSpPr>
            <a:spLocks noGrp="1"/>
          </p:cNvSpPr>
          <p:nvPr>
            <p:ph idx="1"/>
          </p:nvPr>
        </p:nvSpPr>
        <p:spPr>
          <a:xfrm>
            <a:off x="6256020" y="308297"/>
            <a:ext cx="5212080" cy="5991836"/>
          </a:xfrm>
        </p:spPr>
        <p:txBody>
          <a:bodyPr/>
          <a:lstStyle/>
          <a:p>
            <a:pPr marL="0" indent="0" algn="ctr">
              <a:buNone/>
            </a:pPr>
            <a:r>
              <a:rPr lang="en-US" dirty="0"/>
              <a:t>VA Property Requirements</a:t>
            </a:r>
          </a:p>
          <a:p>
            <a:r>
              <a:rPr lang="en-US" sz="1400" dirty="0"/>
              <a:t>The VA LIN (case number) does not need to be ordered prior to underwriting.</a:t>
            </a:r>
          </a:p>
          <a:p>
            <a:r>
              <a:rPr lang="en-US" sz="1400" dirty="0"/>
              <a:t>The VA LIN (case number) and appraisal are ordered at the same time. If you are not ready for the appraisal to be ordered – do not order the case number until you are!</a:t>
            </a:r>
          </a:p>
          <a:p>
            <a:r>
              <a:rPr lang="en-US" sz="1400" dirty="0"/>
              <a:t>FSB checks for new appraisals in the system every Tuesday and Thursday.  These are reviewed within 5 days and an NOV (Notice of Value) issued if there are no corrections needed.</a:t>
            </a:r>
          </a:p>
          <a:p>
            <a:r>
              <a:rPr lang="en-US" sz="1400" dirty="0"/>
              <a:t>FSB will send the appraisal and NOV to the borrower for Proof of Delivery.</a:t>
            </a:r>
          </a:p>
          <a:p>
            <a:r>
              <a:rPr lang="en-US" sz="1400" dirty="0"/>
              <a:t>The NOV may contain specific requirements.  Please review it!</a:t>
            </a:r>
          </a:p>
          <a:p>
            <a:r>
              <a:rPr lang="en-US" sz="1400" dirty="0"/>
              <a:t>Minimum Property Requirements similar to other government loan products will apply. Check appraisals for “subject to”.</a:t>
            </a:r>
          </a:p>
          <a:p>
            <a:r>
              <a:rPr lang="en-US" sz="1400" dirty="0"/>
              <a:t>Escrow Holdbacks are not something FSB likes to do on VA loans.  The lock MUST extend through the time of the repair to be completed and funded, which can be costly.  These must have management approval to complete.</a:t>
            </a:r>
          </a:p>
          <a:p>
            <a:r>
              <a:rPr lang="en-US" sz="1400" dirty="0"/>
              <a:t>Utilities must be on at time of inspection</a:t>
            </a:r>
          </a:p>
          <a:p>
            <a:r>
              <a:rPr lang="en-US" sz="1400" dirty="0"/>
              <a:t>Safety and soundness must be met for the property.</a:t>
            </a:r>
          </a:p>
        </p:txBody>
      </p:sp>
      <p:sp>
        <p:nvSpPr>
          <p:cNvPr id="4" name="Text Placeholder 3">
            <a:extLst>
              <a:ext uri="{FF2B5EF4-FFF2-40B4-BE49-F238E27FC236}">
                <a16:creationId xmlns:a16="http://schemas.microsoft.com/office/drawing/2014/main" id="{172CE5B9-35E6-4FA3-878E-8A5CBCF8486C}"/>
              </a:ext>
            </a:extLst>
          </p:cNvPr>
          <p:cNvSpPr>
            <a:spLocks noGrp="1"/>
          </p:cNvSpPr>
          <p:nvPr>
            <p:ph type="body" sz="half" idx="2"/>
          </p:nvPr>
        </p:nvSpPr>
        <p:spPr>
          <a:xfrm>
            <a:off x="723900" y="1493240"/>
            <a:ext cx="3855720" cy="5041784"/>
          </a:xfrm>
        </p:spPr>
        <p:txBody>
          <a:bodyPr>
            <a:normAutofit fontScale="85000" lnSpcReduction="10000"/>
          </a:bodyPr>
          <a:lstStyle/>
          <a:p>
            <a:r>
              <a:rPr lang="en-US" dirty="0"/>
              <a:t>VA has specific property requirements that must be met.  The list to the right are a few things that LO’s must be aware of for property that will use VA Financing.</a:t>
            </a:r>
          </a:p>
          <a:p>
            <a:r>
              <a:rPr lang="en-US" dirty="0"/>
              <a:t>All VA Appraisals are ordered through the VA Portal (</a:t>
            </a:r>
            <a:r>
              <a:rPr lang="en-US" dirty="0" err="1"/>
              <a:t>WebLGY</a:t>
            </a:r>
            <a:r>
              <a:rPr lang="en-US" dirty="0"/>
              <a:t>).  The orders will be completed by the Correspondents through their system with FSB shown as the Sponsor.  Upon approval with VA, the designated contact for the Broker will receive an email from VA giving them access to the portal.  It is important that all Loan Officers and Processors be set up with access to the portal to allow the COE to be requested and the Appraisal and LIN to be ordered.</a:t>
            </a:r>
          </a:p>
          <a:p>
            <a:r>
              <a:rPr lang="en-US" dirty="0"/>
              <a:t>Always order the Appraisal as LAPP.  If it is ordered as IND, this will have VA completing the NOV and this can slow down the loan.  FSB is LAPP approved which gives us the ability to complete the NOV.  We have 5 days from receipt of the appraisal to complete the NOV.</a:t>
            </a:r>
          </a:p>
        </p:txBody>
      </p:sp>
    </p:spTree>
    <p:extLst>
      <p:ext uri="{BB962C8B-B14F-4D97-AF65-F5344CB8AC3E}">
        <p14:creationId xmlns:p14="http://schemas.microsoft.com/office/powerpoint/2010/main" val="11992832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83721-B16A-4BF6-B5FE-0FA5D1AE76E7}"/>
              </a:ext>
            </a:extLst>
          </p:cNvPr>
          <p:cNvSpPr>
            <a:spLocks noGrp="1"/>
          </p:cNvSpPr>
          <p:nvPr>
            <p:ph type="title"/>
          </p:nvPr>
        </p:nvSpPr>
        <p:spPr/>
        <p:txBody>
          <a:bodyPr/>
          <a:lstStyle/>
          <a:p>
            <a:r>
              <a:rPr lang="en-US" dirty="0"/>
              <a:t>Need more VA Info?</a:t>
            </a:r>
          </a:p>
        </p:txBody>
      </p:sp>
      <p:sp>
        <p:nvSpPr>
          <p:cNvPr id="3" name="Text Placeholder 2">
            <a:extLst>
              <a:ext uri="{FF2B5EF4-FFF2-40B4-BE49-F238E27FC236}">
                <a16:creationId xmlns:a16="http://schemas.microsoft.com/office/drawing/2014/main" id="{7311271E-168C-4C04-AE5D-77F5460DA76C}"/>
              </a:ext>
            </a:extLst>
          </p:cNvPr>
          <p:cNvSpPr>
            <a:spLocks noGrp="1"/>
          </p:cNvSpPr>
          <p:nvPr>
            <p:ph type="body" idx="1"/>
          </p:nvPr>
        </p:nvSpPr>
        <p:spPr/>
        <p:txBody>
          <a:bodyPr/>
          <a:lstStyle/>
          <a:p>
            <a:r>
              <a:rPr lang="en-US" dirty="0"/>
              <a:t>Our matrix can be found at </a:t>
            </a:r>
            <a:r>
              <a:rPr lang="en-US" dirty="0">
                <a:hlinkClick r:id="rId2"/>
              </a:rPr>
              <a:t>www.fsbtpo.com</a:t>
            </a:r>
            <a:r>
              <a:rPr lang="en-US" dirty="0"/>
              <a:t> under Forms &amp; Tools!</a:t>
            </a:r>
          </a:p>
        </p:txBody>
      </p:sp>
    </p:spTree>
    <p:extLst>
      <p:ext uri="{BB962C8B-B14F-4D97-AF65-F5344CB8AC3E}">
        <p14:creationId xmlns:p14="http://schemas.microsoft.com/office/powerpoint/2010/main" val="9802439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65F74-BADC-4AF8-933D-7299062E88BE}"/>
              </a:ext>
            </a:extLst>
          </p:cNvPr>
          <p:cNvSpPr>
            <a:spLocks noGrp="1"/>
          </p:cNvSpPr>
          <p:nvPr>
            <p:ph type="title"/>
          </p:nvPr>
        </p:nvSpPr>
        <p:spPr>
          <a:xfrm>
            <a:off x="1463879" y="2481044"/>
            <a:ext cx="9601200" cy="1485900"/>
          </a:xfrm>
        </p:spPr>
        <p:txBody>
          <a:bodyPr/>
          <a:lstStyle/>
          <a:p>
            <a:r>
              <a:rPr lang="en-US" dirty="0"/>
              <a:t>USDA Basics</a:t>
            </a:r>
          </a:p>
        </p:txBody>
      </p:sp>
    </p:spTree>
    <p:extLst>
      <p:ext uri="{BB962C8B-B14F-4D97-AF65-F5344CB8AC3E}">
        <p14:creationId xmlns:p14="http://schemas.microsoft.com/office/powerpoint/2010/main" val="206484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793B903-AB42-42A0-AE97-93D366679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299E2F7-D480-4250-80D6-6937AAB955BE}"/>
              </a:ext>
            </a:extLst>
          </p:cNvPr>
          <p:cNvSpPr>
            <a:spLocks noGrp="1"/>
          </p:cNvSpPr>
          <p:nvPr>
            <p:ph type="title"/>
          </p:nvPr>
        </p:nvSpPr>
        <p:spPr>
          <a:xfrm>
            <a:off x="1371600" y="685800"/>
            <a:ext cx="3282695" cy="1485900"/>
          </a:xfrm>
        </p:spPr>
        <p:txBody>
          <a:bodyPr vert="horz" lIns="91440" tIns="45720" rIns="91440" bIns="45720" rtlCol="0" anchor="t">
            <a:normAutofit/>
          </a:bodyPr>
          <a:lstStyle/>
          <a:p>
            <a:pPr>
              <a:lnSpc>
                <a:spcPct val="89000"/>
              </a:lnSpc>
            </a:pPr>
            <a:r>
              <a:rPr lang="en-US" sz="3400"/>
              <a:t>A Few Important Questions…</a:t>
            </a:r>
          </a:p>
        </p:txBody>
      </p:sp>
      <p:sp>
        <p:nvSpPr>
          <p:cNvPr id="4" name="Text Placeholder 3">
            <a:extLst>
              <a:ext uri="{FF2B5EF4-FFF2-40B4-BE49-F238E27FC236}">
                <a16:creationId xmlns:a16="http://schemas.microsoft.com/office/drawing/2014/main" id="{33349CA2-46A2-4953-9A5C-A95F1B71CD92}"/>
              </a:ext>
            </a:extLst>
          </p:cNvPr>
          <p:cNvSpPr>
            <a:spLocks noGrp="1"/>
          </p:cNvSpPr>
          <p:nvPr>
            <p:ph type="body" sz="half" idx="2"/>
          </p:nvPr>
        </p:nvSpPr>
        <p:spPr>
          <a:xfrm>
            <a:off x="1371600" y="2286000"/>
            <a:ext cx="3282694" cy="3581400"/>
          </a:xfrm>
        </p:spPr>
        <p:txBody>
          <a:bodyPr vert="horz" lIns="91440" tIns="45720" rIns="91440" bIns="45720" rtlCol="0">
            <a:normAutofit/>
          </a:bodyPr>
          <a:lstStyle/>
          <a:p>
            <a:pPr marL="384048" indent="-384048">
              <a:lnSpc>
                <a:spcPct val="94000"/>
              </a:lnSpc>
              <a:spcAft>
                <a:spcPts val="200"/>
              </a:spcAft>
            </a:pPr>
            <a:r>
              <a:rPr lang="en-US" dirty="0"/>
              <a:t>We have a few things to ask you before we forget to make sure we understand how you are doing business currently.</a:t>
            </a:r>
            <a:endParaRPr lang="en-US"/>
          </a:p>
          <a:p>
            <a:pPr marL="384048" indent="-384048">
              <a:lnSpc>
                <a:spcPct val="94000"/>
              </a:lnSpc>
              <a:spcAft>
                <a:spcPts val="200"/>
              </a:spcAft>
              <a:buFont typeface="Franklin Gothic Book" panose="020B0503020102020204" pitchFamily="34" charset="0"/>
              <a:buAutoNum type="arabicParenR"/>
            </a:pPr>
            <a:r>
              <a:rPr lang="en-US" dirty="0"/>
              <a:t>What is your LOS system?</a:t>
            </a:r>
            <a:endParaRPr lang="en-US"/>
          </a:p>
          <a:p>
            <a:pPr marL="384048" indent="-384048">
              <a:lnSpc>
                <a:spcPct val="94000"/>
              </a:lnSpc>
              <a:spcAft>
                <a:spcPts val="200"/>
              </a:spcAft>
              <a:buFont typeface="Franklin Gothic Book" panose="020B0503020102020204" pitchFamily="34" charset="0"/>
              <a:buAutoNum type="arabicParenR"/>
            </a:pPr>
            <a:r>
              <a:rPr lang="en-US" dirty="0"/>
              <a:t>Does your LOS system allow for an export of a FNMA 3.4 file?</a:t>
            </a:r>
            <a:endParaRPr lang="en-US"/>
          </a:p>
          <a:p>
            <a:pPr marL="384048" indent="-384048">
              <a:lnSpc>
                <a:spcPct val="94000"/>
              </a:lnSpc>
              <a:spcAft>
                <a:spcPts val="200"/>
              </a:spcAft>
              <a:buFont typeface="Franklin Gothic Book" panose="020B0503020102020204" pitchFamily="34" charset="0"/>
              <a:buAutoNum type="arabicParenR"/>
            </a:pPr>
            <a:r>
              <a:rPr lang="en-US" dirty="0"/>
              <a:t>Do you currently sell loans on the secondary market?</a:t>
            </a:r>
            <a:endParaRPr lang="en-US"/>
          </a:p>
          <a:p>
            <a:pPr marL="384048" indent="-384048">
              <a:lnSpc>
                <a:spcPct val="94000"/>
              </a:lnSpc>
              <a:spcAft>
                <a:spcPts val="200"/>
              </a:spcAft>
              <a:buFont typeface="Franklin Gothic Book" panose="020B0503020102020204" pitchFamily="34" charset="0"/>
              <a:buAutoNum type="arabicParenR"/>
            </a:pPr>
            <a:r>
              <a:rPr lang="en-US" dirty="0"/>
              <a:t>Do you retain servicing on any loans?</a:t>
            </a:r>
            <a:endParaRPr lang="en-US"/>
          </a:p>
          <a:p>
            <a:pPr marL="384048" indent="-384048">
              <a:lnSpc>
                <a:spcPct val="94000"/>
              </a:lnSpc>
              <a:spcAft>
                <a:spcPts val="200"/>
              </a:spcAft>
            </a:pPr>
            <a:endParaRPr lang="en-US"/>
          </a:p>
        </p:txBody>
      </p:sp>
      <p:pic>
        <p:nvPicPr>
          <p:cNvPr id="6" name="Content Placeholder 5">
            <a:extLst>
              <a:ext uri="{FF2B5EF4-FFF2-40B4-BE49-F238E27FC236}">
                <a16:creationId xmlns:a16="http://schemas.microsoft.com/office/drawing/2014/main" id="{625DF8D9-564D-46E1-BB33-A0EF2DBAD916}"/>
              </a:ext>
            </a:extLst>
          </p:cNvPr>
          <p:cNvPicPr>
            <a:picLocks noGrp="1" noChangeAspect="1"/>
          </p:cNvPicPr>
          <p:nvPr>
            <p:ph idx="1"/>
          </p:nvPr>
        </p:nvPicPr>
        <p:blipFill>
          <a:blip r:embed="rId2"/>
          <a:srcRect/>
          <a:stretch/>
        </p:blipFill>
        <p:spPr>
          <a:xfrm>
            <a:off x="6096000" y="828225"/>
            <a:ext cx="5145372" cy="4881508"/>
          </a:xfrm>
          <a:prstGeom prst="rect">
            <a:avLst/>
          </a:prstGeom>
        </p:spPr>
      </p:pic>
    </p:spTree>
    <p:extLst>
      <p:ext uri="{BB962C8B-B14F-4D97-AF65-F5344CB8AC3E}">
        <p14:creationId xmlns:p14="http://schemas.microsoft.com/office/powerpoint/2010/main" val="28166496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F18B0-0ED1-4C34-8FEA-7576C1F68F23}"/>
              </a:ext>
            </a:extLst>
          </p:cNvPr>
          <p:cNvSpPr>
            <a:spLocks noGrp="1"/>
          </p:cNvSpPr>
          <p:nvPr>
            <p:ph type="title"/>
          </p:nvPr>
        </p:nvSpPr>
        <p:spPr/>
        <p:txBody>
          <a:bodyPr/>
          <a:lstStyle/>
          <a:p>
            <a:r>
              <a:rPr lang="en-US" dirty="0"/>
              <a:t>USDA – The best rural program available!</a:t>
            </a:r>
          </a:p>
        </p:txBody>
      </p:sp>
      <p:sp>
        <p:nvSpPr>
          <p:cNvPr id="3" name="Text Placeholder 2">
            <a:extLst>
              <a:ext uri="{FF2B5EF4-FFF2-40B4-BE49-F238E27FC236}">
                <a16:creationId xmlns:a16="http://schemas.microsoft.com/office/drawing/2014/main" id="{D57ABDA4-6397-4B11-865B-A2013B697E79}"/>
              </a:ext>
            </a:extLst>
          </p:cNvPr>
          <p:cNvSpPr>
            <a:spLocks noGrp="1"/>
          </p:cNvSpPr>
          <p:nvPr>
            <p:ph type="body" idx="1"/>
          </p:nvPr>
        </p:nvSpPr>
        <p:spPr>
          <a:xfrm>
            <a:off x="1371600" y="1827884"/>
            <a:ext cx="4443984" cy="823912"/>
          </a:xfrm>
        </p:spPr>
        <p:txBody>
          <a:bodyPr/>
          <a:lstStyle/>
          <a:p>
            <a:r>
              <a:rPr lang="en-US" dirty="0"/>
              <a:t>Pros</a:t>
            </a:r>
          </a:p>
        </p:txBody>
      </p:sp>
      <p:sp>
        <p:nvSpPr>
          <p:cNvPr id="4" name="Content Placeholder 3">
            <a:extLst>
              <a:ext uri="{FF2B5EF4-FFF2-40B4-BE49-F238E27FC236}">
                <a16:creationId xmlns:a16="http://schemas.microsoft.com/office/drawing/2014/main" id="{D17997EE-9064-4BDB-BEF6-A84E6F3F9C57}"/>
              </a:ext>
            </a:extLst>
          </p:cNvPr>
          <p:cNvSpPr>
            <a:spLocks noGrp="1"/>
          </p:cNvSpPr>
          <p:nvPr>
            <p:ph sz="half" idx="2"/>
          </p:nvPr>
        </p:nvSpPr>
        <p:spPr>
          <a:xfrm>
            <a:off x="1386281" y="2877369"/>
            <a:ext cx="4785919" cy="2866993"/>
          </a:xfrm>
        </p:spPr>
        <p:txBody>
          <a:bodyPr>
            <a:noAutofit/>
          </a:bodyPr>
          <a:lstStyle/>
          <a:p>
            <a:r>
              <a:rPr lang="en-US" sz="1100" dirty="0"/>
              <a:t>Minimum 600 credit score</a:t>
            </a:r>
          </a:p>
          <a:p>
            <a:r>
              <a:rPr lang="en-US" sz="1100" dirty="0"/>
              <a:t>Dinged up credit is acceptable</a:t>
            </a:r>
          </a:p>
          <a:p>
            <a:r>
              <a:rPr lang="en-US" sz="1100" dirty="0"/>
              <a:t>100% LTV for a purchase up to Appraised Value</a:t>
            </a:r>
          </a:p>
          <a:p>
            <a:r>
              <a:rPr lang="en-US" sz="1100" dirty="0"/>
              <a:t>100% LTV for refinance – must be a USDA loan being paid off</a:t>
            </a:r>
          </a:p>
          <a:p>
            <a:r>
              <a:rPr lang="en-US" sz="1100" dirty="0"/>
              <a:t>Lower rates than conventional</a:t>
            </a:r>
          </a:p>
          <a:p>
            <a:r>
              <a:rPr lang="en-US" sz="1100" dirty="0"/>
              <a:t>Low Monthly MI</a:t>
            </a:r>
          </a:p>
          <a:p>
            <a:r>
              <a:rPr lang="en-US" sz="1100" dirty="0"/>
              <a:t>29/41 ratios – 32/44 with compensating factors and 680 or better score</a:t>
            </a:r>
          </a:p>
          <a:p>
            <a:r>
              <a:rPr lang="en-US" sz="1100" dirty="0"/>
              <a:t>Flexible Underwriting</a:t>
            </a:r>
          </a:p>
          <a:p>
            <a:r>
              <a:rPr lang="en-US" sz="1100" dirty="0"/>
              <a:t>Manual Underwriting allowed</a:t>
            </a:r>
          </a:p>
        </p:txBody>
      </p:sp>
      <p:sp>
        <p:nvSpPr>
          <p:cNvPr id="5" name="Text Placeholder 4">
            <a:extLst>
              <a:ext uri="{FF2B5EF4-FFF2-40B4-BE49-F238E27FC236}">
                <a16:creationId xmlns:a16="http://schemas.microsoft.com/office/drawing/2014/main" id="{B2CE26BB-88D2-464E-98A3-B58911BF2EA6}"/>
              </a:ext>
            </a:extLst>
          </p:cNvPr>
          <p:cNvSpPr>
            <a:spLocks noGrp="1"/>
          </p:cNvSpPr>
          <p:nvPr>
            <p:ph type="body" sz="quarter" idx="3"/>
          </p:nvPr>
        </p:nvSpPr>
        <p:spPr>
          <a:xfrm>
            <a:off x="6525013" y="1759744"/>
            <a:ext cx="4443984" cy="823912"/>
          </a:xfrm>
        </p:spPr>
        <p:txBody>
          <a:bodyPr/>
          <a:lstStyle/>
          <a:p>
            <a:r>
              <a:rPr lang="en-US" dirty="0"/>
              <a:t>Cons</a:t>
            </a:r>
          </a:p>
        </p:txBody>
      </p:sp>
      <p:sp>
        <p:nvSpPr>
          <p:cNvPr id="6" name="Content Placeholder 5">
            <a:extLst>
              <a:ext uri="{FF2B5EF4-FFF2-40B4-BE49-F238E27FC236}">
                <a16:creationId xmlns:a16="http://schemas.microsoft.com/office/drawing/2014/main" id="{F1FA0A5D-5D3D-4949-87B8-C8045FCF11D2}"/>
              </a:ext>
            </a:extLst>
          </p:cNvPr>
          <p:cNvSpPr>
            <a:spLocks noGrp="1"/>
          </p:cNvSpPr>
          <p:nvPr>
            <p:ph sz="quarter" idx="4"/>
          </p:nvPr>
        </p:nvSpPr>
        <p:spPr>
          <a:xfrm>
            <a:off x="6525013" y="2801868"/>
            <a:ext cx="5227963" cy="2562193"/>
          </a:xfrm>
        </p:spPr>
        <p:txBody>
          <a:bodyPr>
            <a:normAutofit/>
          </a:bodyPr>
          <a:lstStyle/>
          <a:p>
            <a:r>
              <a:rPr lang="en-US" sz="1200" dirty="0"/>
              <a:t>Purchase program only unless refinancing a USDA loan</a:t>
            </a:r>
          </a:p>
          <a:p>
            <a:r>
              <a:rPr lang="en-US" sz="1200" dirty="0"/>
              <a:t>Rural areas only – not available for metro areas</a:t>
            </a:r>
          </a:p>
          <a:p>
            <a:r>
              <a:rPr lang="en-US" sz="1200" dirty="0"/>
              <a:t>Minimum Property Requirements (could be seen as a Pro, too)</a:t>
            </a:r>
          </a:p>
          <a:p>
            <a:endParaRPr lang="en-US" sz="1200" dirty="0"/>
          </a:p>
          <a:p>
            <a:endParaRPr lang="en-US" sz="1200" dirty="0"/>
          </a:p>
          <a:p>
            <a:endParaRPr lang="en-US" sz="1200" dirty="0"/>
          </a:p>
        </p:txBody>
      </p:sp>
    </p:spTree>
    <p:extLst>
      <p:ext uri="{BB962C8B-B14F-4D97-AF65-F5344CB8AC3E}">
        <p14:creationId xmlns:p14="http://schemas.microsoft.com/office/powerpoint/2010/main" val="1871368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D4992-86EC-4916-B39C-0AADA28A147E}"/>
              </a:ext>
            </a:extLst>
          </p:cNvPr>
          <p:cNvSpPr>
            <a:spLocks noGrp="1"/>
          </p:cNvSpPr>
          <p:nvPr>
            <p:ph type="title"/>
          </p:nvPr>
        </p:nvSpPr>
        <p:spPr>
          <a:xfrm>
            <a:off x="723900" y="1241570"/>
            <a:ext cx="3855720" cy="1602113"/>
          </a:xfrm>
        </p:spPr>
        <p:txBody>
          <a:bodyPr/>
          <a:lstStyle/>
          <a:p>
            <a:r>
              <a:rPr lang="en-US" dirty="0"/>
              <a:t>USDA &amp; Credit</a:t>
            </a:r>
          </a:p>
        </p:txBody>
      </p:sp>
      <p:sp>
        <p:nvSpPr>
          <p:cNvPr id="3" name="Content Placeholder 2">
            <a:extLst>
              <a:ext uri="{FF2B5EF4-FFF2-40B4-BE49-F238E27FC236}">
                <a16:creationId xmlns:a16="http://schemas.microsoft.com/office/drawing/2014/main" id="{F162D803-7F4C-4FBF-A711-71BB75ACBF09}"/>
              </a:ext>
            </a:extLst>
          </p:cNvPr>
          <p:cNvSpPr>
            <a:spLocks noGrp="1"/>
          </p:cNvSpPr>
          <p:nvPr>
            <p:ph idx="1"/>
          </p:nvPr>
        </p:nvSpPr>
        <p:spPr>
          <a:xfrm>
            <a:off x="6256020" y="685800"/>
            <a:ext cx="5212080" cy="5832445"/>
          </a:xfrm>
        </p:spPr>
        <p:txBody>
          <a:bodyPr>
            <a:normAutofit fontScale="70000" lnSpcReduction="20000"/>
          </a:bodyPr>
          <a:lstStyle/>
          <a:p>
            <a:pPr marL="0" indent="0" algn="ctr">
              <a:buNone/>
            </a:pPr>
            <a:r>
              <a:rPr lang="en-US" sz="3100" b="1" dirty="0"/>
              <a:t>Credit Requirements</a:t>
            </a:r>
          </a:p>
          <a:p>
            <a:r>
              <a:rPr lang="en-US" dirty="0"/>
              <a:t>600 Minimum Credit Score</a:t>
            </a:r>
          </a:p>
          <a:p>
            <a:r>
              <a:rPr lang="en-US" dirty="0"/>
              <a:t>BK for CH 7 must be 3 years old</a:t>
            </a:r>
          </a:p>
          <a:p>
            <a:r>
              <a:rPr lang="en-US" dirty="0"/>
              <a:t>BK for CH 13 – can be currently in a BK or discharged for at least 12 months.  </a:t>
            </a:r>
          </a:p>
          <a:p>
            <a:r>
              <a:rPr lang="en-US" dirty="0"/>
              <a:t>Housing payments – If Approve/Eligible received from GUS, credit is accepted, and nothing further is needed.</a:t>
            </a:r>
          </a:p>
          <a:p>
            <a:r>
              <a:rPr lang="en-US" dirty="0"/>
              <a:t>If Refer/Eligible credit must be validated and show at least 2 tradelines must show paid as agreed for 12 months and be active.  If no tradelines satisfy this, nontraditional accounts may be used.</a:t>
            </a:r>
          </a:p>
          <a:p>
            <a:r>
              <a:rPr lang="en-US" dirty="0"/>
              <a:t>VOR is always needed if current residence and history show as Rent</a:t>
            </a:r>
          </a:p>
          <a:p>
            <a:r>
              <a:rPr lang="en-US" dirty="0"/>
              <a:t>Negative credit within the most recent 12 months is not acceptable, unless extenuating circumstances and dependent on what the negative credit is</a:t>
            </a:r>
          </a:p>
          <a:p>
            <a:r>
              <a:rPr lang="en-US" dirty="0"/>
              <a:t>Foreclosure, short sale or deed in lieu must be 3 years past Sheriff’s Deed date</a:t>
            </a:r>
          </a:p>
          <a:p>
            <a:r>
              <a:rPr lang="en-US" dirty="0"/>
              <a:t>No open judgments allowed</a:t>
            </a:r>
          </a:p>
          <a:p>
            <a:r>
              <a:rPr lang="en-US" dirty="0"/>
              <a:t>Medical Collections can be disregarded for DTI purposes, but LOX for collections will still be needed</a:t>
            </a:r>
          </a:p>
          <a:p>
            <a:r>
              <a:rPr lang="en-US" dirty="0"/>
              <a:t>LOX always needed for all derogatory credit on the credit report</a:t>
            </a:r>
          </a:p>
        </p:txBody>
      </p:sp>
      <p:sp>
        <p:nvSpPr>
          <p:cNvPr id="4" name="Text Placeholder 3">
            <a:extLst>
              <a:ext uri="{FF2B5EF4-FFF2-40B4-BE49-F238E27FC236}">
                <a16:creationId xmlns:a16="http://schemas.microsoft.com/office/drawing/2014/main" id="{A8EB0064-2253-482A-8320-DD0182200351}"/>
              </a:ext>
            </a:extLst>
          </p:cNvPr>
          <p:cNvSpPr>
            <a:spLocks noGrp="1"/>
          </p:cNvSpPr>
          <p:nvPr>
            <p:ph type="body" sz="half" idx="2"/>
          </p:nvPr>
        </p:nvSpPr>
        <p:spPr>
          <a:xfrm>
            <a:off x="723900" y="1923472"/>
            <a:ext cx="3855720" cy="3011056"/>
          </a:xfrm>
        </p:spPr>
        <p:txBody>
          <a:bodyPr>
            <a:normAutofit fontScale="85000" lnSpcReduction="10000"/>
          </a:bodyPr>
          <a:lstStyle/>
          <a:p>
            <a:r>
              <a:rPr lang="en-US" dirty="0"/>
              <a:t>USDA, although flexible in their credit requirements, has a few quirks that LO’s must be aware of.  This is a great program for the rural areas.  However, if the borrower makes too much money based on household income totals, they cannot use this program.</a:t>
            </a:r>
          </a:p>
          <a:p>
            <a:r>
              <a:rPr lang="en-US" dirty="0"/>
              <a:t>It is important to always check income requirements, which are by all adult household members income and the county they will reside in.  And, to check property eligibility.  If the property is not in a USDA Eligible area, then another program must be used for financing.</a:t>
            </a:r>
          </a:p>
        </p:txBody>
      </p:sp>
    </p:spTree>
    <p:extLst>
      <p:ext uri="{BB962C8B-B14F-4D97-AF65-F5344CB8AC3E}">
        <p14:creationId xmlns:p14="http://schemas.microsoft.com/office/powerpoint/2010/main" val="32619170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1B9DE-D9E1-486D-8B5A-757AB1353044}"/>
              </a:ext>
            </a:extLst>
          </p:cNvPr>
          <p:cNvSpPr>
            <a:spLocks noGrp="1"/>
          </p:cNvSpPr>
          <p:nvPr>
            <p:ph type="title"/>
          </p:nvPr>
        </p:nvSpPr>
        <p:spPr>
          <a:xfrm>
            <a:off x="723900" y="685800"/>
            <a:ext cx="4267550" cy="782273"/>
          </a:xfrm>
        </p:spPr>
        <p:txBody>
          <a:bodyPr/>
          <a:lstStyle/>
          <a:p>
            <a:r>
              <a:rPr lang="en-US" dirty="0"/>
              <a:t>USDA &amp; Income</a:t>
            </a:r>
          </a:p>
        </p:txBody>
      </p:sp>
      <p:sp>
        <p:nvSpPr>
          <p:cNvPr id="3" name="Content Placeholder 2">
            <a:extLst>
              <a:ext uri="{FF2B5EF4-FFF2-40B4-BE49-F238E27FC236}">
                <a16:creationId xmlns:a16="http://schemas.microsoft.com/office/drawing/2014/main" id="{CED43853-E52D-47CE-9C62-4C2E7237C007}"/>
              </a:ext>
            </a:extLst>
          </p:cNvPr>
          <p:cNvSpPr>
            <a:spLocks noGrp="1"/>
          </p:cNvSpPr>
          <p:nvPr>
            <p:ph idx="1"/>
          </p:nvPr>
        </p:nvSpPr>
        <p:spPr>
          <a:xfrm>
            <a:off x="6256020" y="685800"/>
            <a:ext cx="5212080" cy="5882779"/>
          </a:xfrm>
        </p:spPr>
        <p:txBody>
          <a:bodyPr>
            <a:normAutofit/>
          </a:bodyPr>
          <a:lstStyle/>
          <a:p>
            <a:pPr marL="0" indent="0" algn="ctr">
              <a:buNone/>
            </a:pPr>
            <a:r>
              <a:rPr lang="en-US" b="1" dirty="0"/>
              <a:t>Income Requirements</a:t>
            </a:r>
          </a:p>
          <a:p>
            <a:r>
              <a:rPr lang="en-US" sz="1600" dirty="0"/>
              <a:t>DTI allowed up to 29/41</a:t>
            </a:r>
          </a:p>
          <a:p>
            <a:r>
              <a:rPr lang="en-US" sz="1600" dirty="0"/>
              <a:t>Borrowers should have 2 years in the same line of work, but flexibility is allowed if the borrower can show an improvement from job to job or extra training certifications.</a:t>
            </a:r>
          </a:p>
          <a:p>
            <a:r>
              <a:rPr lang="en-US" sz="1600" dirty="0"/>
              <a:t>Job gaps can be acceptable depending on LOX</a:t>
            </a:r>
          </a:p>
          <a:p>
            <a:r>
              <a:rPr lang="en-US" sz="1600" dirty="0"/>
              <a:t>1 year of commission, overtime and bonus is allowed if VOE states these will continue, and the income shows as stable in the receipt</a:t>
            </a:r>
          </a:p>
          <a:p>
            <a:r>
              <a:rPr lang="en-US" sz="1600" dirty="0"/>
              <a:t>Self-Employed borrowers must show 2 years tax returns.  Income will be averaged.  If a &gt;20% reduction in income from the previous year, only the most recent year will be used for qualifying income</a:t>
            </a:r>
          </a:p>
          <a:p>
            <a:r>
              <a:rPr lang="en-US" sz="1600" dirty="0"/>
              <a:t>VOE’s are required on all employment history for 2 years</a:t>
            </a:r>
          </a:p>
          <a:p>
            <a:endParaRPr lang="en-US" sz="1600" dirty="0"/>
          </a:p>
        </p:txBody>
      </p:sp>
      <p:sp>
        <p:nvSpPr>
          <p:cNvPr id="4" name="Text Placeholder 3">
            <a:extLst>
              <a:ext uri="{FF2B5EF4-FFF2-40B4-BE49-F238E27FC236}">
                <a16:creationId xmlns:a16="http://schemas.microsoft.com/office/drawing/2014/main" id="{5E489566-88B5-4D44-860B-D4E4008AFC3D}"/>
              </a:ext>
            </a:extLst>
          </p:cNvPr>
          <p:cNvSpPr>
            <a:spLocks noGrp="1"/>
          </p:cNvSpPr>
          <p:nvPr>
            <p:ph type="body" sz="half" idx="2"/>
          </p:nvPr>
        </p:nvSpPr>
        <p:spPr>
          <a:xfrm>
            <a:off x="791012" y="1350815"/>
            <a:ext cx="3855720" cy="3565133"/>
          </a:xfrm>
        </p:spPr>
        <p:txBody>
          <a:bodyPr>
            <a:normAutofit lnSpcReduction="10000"/>
          </a:bodyPr>
          <a:lstStyle/>
          <a:p>
            <a:r>
              <a:rPr lang="en-US" dirty="0"/>
              <a:t>Income stability is a very HOT topic these days. USDA is concerned about Income. Which is why they have the DTI ratio guidance that they have.  Most loans will be limited to 29/41.  If the GUS findings approve a higher ratio, then the LO will go with the GUS Findings.  </a:t>
            </a:r>
          </a:p>
          <a:p>
            <a:r>
              <a:rPr lang="en-US" dirty="0"/>
              <a:t>USDA does not allow for ANY exceptions to DTI.   If a borrower has a 680-credit score, it may be possible for the ratios to go to 32/43 if specific compensating factors can be met per USDA’s handbook.</a:t>
            </a:r>
          </a:p>
        </p:txBody>
      </p:sp>
    </p:spTree>
    <p:extLst>
      <p:ext uri="{BB962C8B-B14F-4D97-AF65-F5344CB8AC3E}">
        <p14:creationId xmlns:p14="http://schemas.microsoft.com/office/powerpoint/2010/main" val="29985972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EF22B-36CC-441F-AF78-9EFD38DD9A4E}"/>
              </a:ext>
            </a:extLst>
          </p:cNvPr>
          <p:cNvSpPr>
            <a:spLocks noGrp="1"/>
          </p:cNvSpPr>
          <p:nvPr>
            <p:ph type="title"/>
          </p:nvPr>
        </p:nvSpPr>
        <p:spPr>
          <a:xfrm>
            <a:off x="511728" y="685800"/>
            <a:ext cx="4521666" cy="2157884"/>
          </a:xfrm>
        </p:spPr>
        <p:txBody>
          <a:bodyPr/>
          <a:lstStyle/>
          <a:p>
            <a:r>
              <a:rPr lang="en-US" dirty="0"/>
              <a:t>USDA &amp; Property</a:t>
            </a:r>
          </a:p>
        </p:txBody>
      </p:sp>
      <p:sp>
        <p:nvSpPr>
          <p:cNvPr id="4" name="Text Placeholder 3">
            <a:extLst>
              <a:ext uri="{FF2B5EF4-FFF2-40B4-BE49-F238E27FC236}">
                <a16:creationId xmlns:a16="http://schemas.microsoft.com/office/drawing/2014/main" id="{172CE5B9-35E6-4FA3-878E-8A5CBCF8486C}"/>
              </a:ext>
            </a:extLst>
          </p:cNvPr>
          <p:cNvSpPr>
            <a:spLocks noGrp="1"/>
          </p:cNvSpPr>
          <p:nvPr>
            <p:ph type="body" sz="half" idx="2"/>
          </p:nvPr>
        </p:nvSpPr>
        <p:spPr>
          <a:xfrm>
            <a:off x="631621" y="1409350"/>
            <a:ext cx="3855720" cy="5041784"/>
          </a:xfrm>
        </p:spPr>
        <p:txBody>
          <a:bodyPr>
            <a:normAutofit/>
          </a:bodyPr>
          <a:lstStyle/>
          <a:p>
            <a:r>
              <a:rPr lang="en-US" dirty="0"/>
              <a:t>This will be a very simple explanation.  USDA follows FHA guidelines for property.  The only exception to this…it must be in a USDA eligible area.</a:t>
            </a:r>
          </a:p>
        </p:txBody>
      </p:sp>
      <p:sp>
        <p:nvSpPr>
          <p:cNvPr id="7" name="Content Placeholder 2">
            <a:extLst>
              <a:ext uri="{FF2B5EF4-FFF2-40B4-BE49-F238E27FC236}">
                <a16:creationId xmlns:a16="http://schemas.microsoft.com/office/drawing/2014/main" id="{940C7380-F20B-41A8-AAB0-58A4BC32F34B}"/>
              </a:ext>
            </a:extLst>
          </p:cNvPr>
          <p:cNvSpPr txBox="1">
            <a:spLocks/>
          </p:cNvSpPr>
          <p:nvPr/>
        </p:nvSpPr>
        <p:spPr>
          <a:xfrm>
            <a:off x="6096000" y="433082"/>
            <a:ext cx="5212080" cy="5991836"/>
          </a:xfrm>
          <a:prstGeom prst="rect">
            <a:avLst/>
          </a:prstGeom>
        </p:spPr>
        <p:txBody>
          <a:bodyPr vert="horz" lIns="91440" tIns="45720" rIns="91440" bIns="45720" rtlCol="0">
            <a:normAutofit lnSpcReduction="1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9pPr>
          </a:lstStyle>
          <a:p>
            <a:pPr marL="0" indent="0" algn="ctr">
              <a:buFont typeface="Franklin Gothic Book" panose="020B0503020102020204" pitchFamily="34" charset="0"/>
              <a:buNone/>
            </a:pPr>
            <a:r>
              <a:rPr lang="en-US" dirty="0"/>
              <a:t>USDA (FHA) Property Requirements</a:t>
            </a:r>
          </a:p>
          <a:p>
            <a:r>
              <a:rPr lang="en-US" sz="1400" dirty="0"/>
              <a:t>FHA Case Number must be ordered PRIOR to ordering the appraisal BUT not before the Intent to Proceed is signed by the borrower.</a:t>
            </a:r>
          </a:p>
          <a:p>
            <a:r>
              <a:rPr lang="en-US" sz="1400" dirty="0"/>
              <a:t>Property must meet safety and soundness requirements set by HUD</a:t>
            </a:r>
          </a:p>
          <a:p>
            <a:r>
              <a:rPr lang="en-US" sz="1400" dirty="0"/>
              <a:t>If repairs are needed and the appraisal is “subject to” the required repairs must be noted in the appraisal.  </a:t>
            </a:r>
          </a:p>
          <a:p>
            <a:r>
              <a:rPr lang="en-US" sz="1400" dirty="0"/>
              <a:t>Needed repairs must be completed prior to CTC or an Escrow Repair Holdback must be set up.  Escrow Repair Holdback agreement can be found at </a:t>
            </a:r>
            <a:r>
              <a:rPr lang="en-US" sz="1400" dirty="0">
                <a:hlinkClick r:id="rId2"/>
              </a:rPr>
              <a:t>www.fsbtpo.com</a:t>
            </a:r>
            <a:r>
              <a:rPr lang="en-US" sz="1400" dirty="0"/>
              <a:t> </a:t>
            </a:r>
          </a:p>
          <a:p>
            <a:r>
              <a:rPr lang="en-US" sz="1400" dirty="0"/>
              <a:t>Water test is required on all private water sources including Shared Well Systems</a:t>
            </a:r>
          </a:p>
          <a:p>
            <a:r>
              <a:rPr lang="en-US" sz="1400" dirty="0"/>
              <a:t>Septic Inspections are only required if the appraiser does not note the septic appears to be in good working order or if the purchase contract requires it.</a:t>
            </a:r>
          </a:p>
          <a:p>
            <a:r>
              <a:rPr lang="en-US" sz="1400" dirty="0"/>
              <a:t>Utilities must be on at time of appraisal inspection, or the appraisal will be marked “subject to” and a Final Inspection will be required</a:t>
            </a:r>
          </a:p>
          <a:p>
            <a:r>
              <a:rPr lang="en-US" sz="1400" dirty="0"/>
              <a:t>Peeling paint is a common repair that is needed!  It is very common for our area and will include outbuildings that add value to the appraisal</a:t>
            </a:r>
          </a:p>
          <a:p>
            <a:r>
              <a:rPr lang="en-US" sz="1400" dirty="0"/>
              <a:t>FSB will send the Appraisal to the borrower for Proof of Delivery</a:t>
            </a:r>
          </a:p>
          <a:p>
            <a:endParaRPr lang="en-US" sz="1400" dirty="0"/>
          </a:p>
        </p:txBody>
      </p:sp>
    </p:spTree>
    <p:extLst>
      <p:ext uri="{BB962C8B-B14F-4D97-AF65-F5344CB8AC3E}">
        <p14:creationId xmlns:p14="http://schemas.microsoft.com/office/powerpoint/2010/main" val="40125744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83721-B16A-4BF6-B5FE-0FA5D1AE76E7}"/>
              </a:ext>
            </a:extLst>
          </p:cNvPr>
          <p:cNvSpPr>
            <a:spLocks noGrp="1"/>
          </p:cNvSpPr>
          <p:nvPr>
            <p:ph type="title"/>
          </p:nvPr>
        </p:nvSpPr>
        <p:spPr>
          <a:xfrm>
            <a:off x="343949" y="1301360"/>
            <a:ext cx="10034047" cy="2852737"/>
          </a:xfrm>
        </p:spPr>
        <p:txBody>
          <a:bodyPr/>
          <a:lstStyle/>
          <a:p>
            <a:r>
              <a:rPr lang="en-US" dirty="0"/>
              <a:t>Need more USDA Info?</a:t>
            </a:r>
          </a:p>
        </p:txBody>
      </p:sp>
      <p:sp>
        <p:nvSpPr>
          <p:cNvPr id="3" name="Text Placeholder 2">
            <a:extLst>
              <a:ext uri="{FF2B5EF4-FFF2-40B4-BE49-F238E27FC236}">
                <a16:creationId xmlns:a16="http://schemas.microsoft.com/office/drawing/2014/main" id="{7311271E-168C-4C04-AE5D-77F5460DA76C}"/>
              </a:ext>
            </a:extLst>
          </p:cNvPr>
          <p:cNvSpPr>
            <a:spLocks noGrp="1"/>
          </p:cNvSpPr>
          <p:nvPr>
            <p:ph type="body" idx="1"/>
          </p:nvPr>
        </p:nvSpPr>
        <p:spPr/>
        <p:txBody>
          <a:bodyPr/>
          <a:lstStyle/>
          <a:p>
            <a:r>
              <a:rPr lang="en-US" dirty="0"/>
              <a:t>Our matrix can be found at </a:t>
            </a:r>
            <a:r>
              <a:rPr lang="en-US" dirty="0">
                <a:hlinkClick r:id="rId2"/>
              </a:rPr>
              <a:t>www.fsbtpo.com</a:t>
            </a:r>
            <a:r>
              <a:rPr lang="en-US" dirty="0"/>
              <a:t> under Forms &amp; Tools!</a:t>
            </a:r>
          </a:p>
        </p:txBody>
      </p:sp>
    </p:spTree>
    <p:extLst>
      <p:ext uri="{BB962C8B-B14F-4D97-AF65-F5344CB8AC3E}">
        <p14:creationId xmlns:p14="http://schemas.microsoft.com/office/powerpoint/2010/main" val="14721029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E62510-A175-9D47-9EDF-D9FB6C162CE7}"/>
              </a:ext>
            </a:extLst>
          </p:cNvPr>
          <p:cNvPicPr>
            <a:picLocks noChangeAspect="1"/>
          </p:cNvPicPr>
          <p:nvPr/>
        </p:nvPicPr>
        <p:blipFill>
          <a:blip r:embed="rId3">
            <a:alphaModFix amt="35000"/>
          </a:blip>
          <a:srcRect/>
          <a:stretch/>
        </p:blipFill>
        <p:spPr>
          <a:xfrm>
            <a:off x="952564" y="10"/>
            <a:ext cx="10286892" cy="6859300"/>
          </a:xfrm>
          <a:prstGeom prst="rect">
            <a:avLst/>
          </a:prstGeom>
        </p:spPr>
      </p:pic>
      <p:sp>
        <p:nvSpPr>
          <p:cNvPr id="11" name="Rectangle 10">
            <a:extLst>
              <a:ext uri="{FF2B5EF4-FFF2-40B4-BE49-F238E27FC236}">
                <a16:creationId xmlns:a16="http://schemas.microsoft.com/office/drawing/2014/main" id="{310B1DD0-264A-47E3-A16A-C87AFA51E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8" y="0"/>
            <a:ext cx="12192000" cy="6858000"/>
          </a:xfrm>
          <a:prstGeom prst="rect">
            <a:avLst/>
          </a:prstGeom>
          <a:gradFill flip="none" rotWithShape="1">
            <a:gsLst>
              <a:gs pos="20000">
                <a:schemeClr val="tx2">
                  <a:alpha val="70000"/>
                </a:schemeClr>
              </a:gs>
              <a:gs pos="100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6">
            <a:extLst>
              <a:ext uri="{FF2B5EF4-FFF2-40B4-BE49-F238E27FC236}">
                <a16:creationId xmlns:a16="http://schemas.microsoft.com/office/drawing/2014/main" id="{69C1BB7B-F21E-41A2-B30C-D8507B960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bg2"/>
          </a:solidFill>
          <a:ln w="0">
            <a:noFill/>
            <a:prstDash val="solid"/>
            <a:round/>
            <a:headEnd/>
            <a:tailEnd/>
          </a:ln>
        </p:spPr>
        <p:txBody>
          <a:bodyPr/>
          <a:lstStyle/>
          <a:p>
            <a:endParaRPr lang="en-US"/>
          </a:p>
        </p:txBody>
      </p:sp>
      <p:sp>
        <p:nvSpPr>
          <p:cNvPr id="15" name="Freeform 6">
            <a:extLst>
              <a:ext uri="{FF2B5EF4-FFF2-40B4-BE49-F238E27FC236}">
                <a16:creationId xmlns:a16="http://schemas.microsoft.com/office/drawing/2014/main" id="{DF6D7DDE-F8A1-4105-9729-F9EB5F81A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bg2"/>
          </a:solidFill>
          <a:ln w="0">
            <a:noFill/>
            <a:prstDash val="solid"/>
            <a:round/>
            <a:headEnd/>
            <a:tailEnd/>
          </a:ln>
        </p:spPr>
        <p:txBody>
          <a:bodyPr/>
          <a:lstStyle/>
          <a:p>
            <a:endParaRPr lang="en-US"/>
          </a:p>
        </p:txBody>
      </p:sp>
      <p:sp>
        <p:nvSpPr>
          <p:cNvPr id="2" name="Title 1">
            <a:extLst>
              <a:ext uri="{FF2B5EF4-FFF2-40B4-BE49-F238E27FC236}">
                <a16:creationId xmlns:a16="http://schemas.microsoft.com/office/drawing/2014/main" id="{A5C93519-6B29-1346-9FCB-0835B80531A4}"/>
              </a:ext>
            </a:extLst>
          </p:cNvPr>
          <p:cNvSpPr>
            <a:spLocks noGrp="1"/>
          </p:cNvSpPr>
          <p:nvPr>
            <p:ph type="ctrTitle"/>
          </p:nvPr>
        </p:nvSpPr>
        <p:spPr>
          <a:xfrm>
            <a:off x="1915128" y="1788454"/>
            <a:ext cx="8361229" cy="2098226"/>
          </a:xfrm>
        </p:spPr>
        <p:txBody>
          <a:bodyPr>
            <a:normAutofit/>
          </a:bodyPr>
          <a:lstStyle/>
          <a:p>
            <a:r>
              <a:rPr lang="en-US" dirty="0">
                <a:solidFill>
                  <a:schemeClr val="bg2"/>
                </a:solidFill>
              </a:rPr>
              <a:t>Thank you</a:t>
            </a:r>
          </a:p>
        </p:txBody>
      </p:sp>
      <p:sp>
        <p:nvSpPr>
          <p:cNvPr id="3" name="Subtitle 2">
            <a:extLst>
              <a:ext uri="{FF2B5EF4-FFF2-40B4-BE49-F238E27FC236}">
                <a16:creationId xmlns:a16="http://schemas.microsoft.com/office/drawing/2014/main" id="{D698B4E1-5F4F-8E4F-97D2-0176CBCC4A51}"/>
              </a:ext>
            </a:extLst>
          </p:cNvPr>
          <p:cNvSpPr>
            <a:spLocks noGrp="1"/>
          </p:cNvSpPr>
          <p:nvPr>
            <p:ph type="subTitle" idx="1"/>
          </p:nvPr>
        </p:nvSpPr>
        <p:spPr>
          <a:xfrm>
            <a:off x="2679906" y="3956279"/>
            <a:ext cx="6831673" cy="1086237"/>
          </a:xfrm>
        </p:spPr>
        <p:txBody>
          <a:bodyPr>
            <a:normAutofit/>
          </a:bodyPr>
          <a:lstStyle/>
          <a:p>
            <a:endParaRPr lang="en-US" dirty="0">
              <a:solidFill>
                <a:schemeClr val="bg2"/>
              </a:solidFill>
            </a:endParaRPr>
          </a:p>
        </p:txBody>
      </p:sp>
      <p:pic>
        <p:nvPicPr>
          <p:cNvPr id="8" name="Picture 7" descr="Logo&#10;&#10;Description automatically generated">
            <a:extLst>
              <a:ext uri="{FF2B5EF4-FFF2-40B4-BE49-F238E27FC236}">
                <a16:creationId xmlns:a16="http://schemas.microsoft.com/office/drawing/2014/main" id="{8DE7AD3B-682C-4086-B157-FC392DED5DB4}"/>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4323614" y="1340848"/>
            <a:ext cx="3381474" cy="1496719"/>
          </a:xfrm>
          <a:prstGeom prst="rect">
            <a:avLst/>
          </a:prstGeom>
        </p:spPr>
      </p:pic>
    </p:spTree>
    <p:extLst>
      <p:ext uri="{BB962C8B-B14F-4D97-AF65-F5344CB8AC3E}">
        <p14:creationId xmlns:p14="http://schemas.microsoft.com/office/powerpoint/2010/main" val="1799120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E7605-8F05-4423-ACDA-F8AFC2A42813}"/>
              </a:ext>
            </a:extLst>
          </p:cNvPr>
          <p:cNvSpPr>
            <a:spLocks noGrp="1"/>
          </p:cNvSpPr>
          <p:nvPr>
            <p:ph type="title"/>
          </p:nvPr>
        </p:nvSpPr>
        <p:spPr>
          <a:xfrm>
            <a:off x="1371600" y="307247"/>
            <a:ext cx="9601200" cy="757106"/>
          </a:xfrm>
        </p:spPr>
        <p:txBody>
          <a:bodyPr/>
          <a:lstStyle/>
          <a:p>
            <a:pPr algn="ctr"/>
            <a:r>
              <a:rPr lang="en-US" dirty="0"/>
              <a:t>Why FSB?</a:t>
            </a:r>
          </a:p>
        </p:txBody>
      </p:sp>
      <p:sp>
        <p:nvSpPr>
          <p:cNvPr id="3" name="Content Placeholder 2">
            <a:extLst>
              <a:ext uri="{FF2B5EF4-FFF2-40B4-BE49-F238E27FC236}">
                <a16:creationId xmlns:a16="http://schemas.microsoft.com/office/drawing/2014/main" id="{D3BF494E-317B-4803-9BBA-A203BCCB012B}"/>
              </a:ext>
            </a:extLst>
          </p:cNvPr>
          <p:cNvSpPr>
            <a:spLocks noGrp="1"/>
          </p:cNvSpPr>
          <p:nvPr>
            <p:ph idx="1"/>
          </p:nvPr>
        </p:nvSpPr>
        <p:spPr>
          <a:xfrm>
            <a:off x="1371600" y="991299"/>
            <a:ext cx="9601200" cy="3581400"/>
          </a:xfrm>
        </p:spPr>
        <p:txBody>
          <a:bodyPr>
            <a:normAutofit fontScale="70000" lnSpcReduction="20000"/>
          </a:bodyPr>
          <a:lstStyle/>
          <a:p>
            <a:pPr marL="0" indent="0" algn="ctr">
              <a:buNone/>
            </a:pPr>
            <a:r>
              <a:rPr lang="en-US" sz="3100" dirty="0"/>
              <a:t>You’re </a:t>
            </a:r>
            <a:r>
              <a:rPr lang="en-US" sz="3100" dirty="0" err="1"/>
              <a:t>gonna</a:t>
            </a:r>
            <a:r>
              <a:rPr lang="en-US" sz="3100" dirty="0"/>
              <a:t> love working with us!</a:t>
            </a:r>
          </a:p>
          <a:p>
            <a:pPr marL="0" indent="0" algn="ctr">
              <a:buNone/>
            </a:pPr>
            <a:r>
              <a:rPr lang="en-US" sz="3100" dirty="0"/>
              <a:t>  </a:t>
            </a:r>
          </a:p>
          <a:p>
            <a:r>
              <a:rPr lang="en-US" dirty="0"/>
              <a:t>Quick Turn Times – turn times are always posted on our website </a:t>
            </a:r>
            <a:r>
              <a:rPr lang="en-US" dirty="0">
                <a:hlinkClick r:id="rId2"/>
              </a:rPr>
              <a:t>www.fsbtpo.com</a:t>
            </a:r>
            <a:r>
              <a:rPr lang="en-US" dirty="0"/>
              <a:t> </a:t>
            </a:r>
          </a:p>
          <a:p>
            <a:r>
              <a:rPr lang="en-US" dirty="0"/>
              <a:t>Competitive rates</a:t>
            </a:r>
          </a:p>
          <a:p>
            <a:r>
              <a:rPr lang="en-US" dirty="0"/>
              <a:t>A team dedicated to your business!  </a:t>
            </a:r>
          </a:p>
          <a:p>
            <a:r>
              <a:rPr lang="en-US" dirty="0"/>
              <a:t>Training available when you need it</a:t>
            </a:r>
          </a:p>
          <a:p>
            <a:r>
              <a:rPr lang="en-US" dirty="0"/>
              <a:t>Easy to use LOS – Mortgagebot</a:t>
            </a:r>
          </a:p>
          <a:p>
            <a:r>
              <a:rPr lang="en-US" dirty="0"/>
              <a:t>Flanagan State Bank has been in business since 1913.  We understand your business because you are what makes us who we are.</a:t>
            </a:r>
          </a:p>
          <a:p>
            <a:r>
              <a:rPr lang="en-US" dirty="0"/>
              <a:t>Quick chain of command to the top!  If you need this, it is a short list to get to the Management Team</a:t>
            </a:r>
          </a:p>
          <a:p>
            <a:r>
              <a:rPr lang="en-US" dirty="0"/>
              <a:t>We do not market to YOUR customers!  It is in our agreement, and we mean what we say.  Any customers who call us in the future to do a loan are referred back to the institution they originated from.</a:t>
            </a:r>
          </a:p>
          <a:p>
            <a:endParaRPr lang="en-US" dirty="0"/>
          </a:p>
        </p:txBody>
      </p:sp>
      <p:pic>
        <p:nvPicPr>
          <p:cNvPr id="5" name="Picture 4" descr="Heart shaped lollipops lined over pink surface">
            <a:extLst>
              <a:ext uri="{FF2B5EF4-FFF2-40B4-BE49-F238E27FC236}">
                <a16:creationId xmlns:a16="http://schemas.microsoft.com/office/drawing/2014/main" id="{CC5C1336-64DD-4C43-AAA9-FF9939E5C3C9}"/>
              </a:ext>
            </a:extLst>
          </p:cNvPr>
          <p:cNvPicPr>
            <a:picLocks noChangeAspect="1"/>
          </p:cNvPicPr>
          <p:nvPr/>
        </p:nvPicPr>
        <p:blipFill>
          <a:blip r:embed="rId3">
            <a:clrChange>
              <a:clrFrom>
                <a:srgbClr val="F7BACC"/>
              </a:clrFrom>
              <a:clrTo>
                <a:srgbClr val="F7BACC">
                  <a:alpha val="0"/>
                </a:srgbClr>
              </a:clrTo>
            </a:clrChange>
          </a:blip>
          <a:stretch>
            <a:fillRect/>
          </a:stretch>
        </p:blipFill>
        <p:spPr>
          <a:xfrm>
            <a:off x="1219200" y="3767005"/>
            <a:ext cx="9601201" cy="3090995"/>
          </a:xfrm>
          <a:prstGeom prst="rect">
            <a:avLst/>
          </a:prstGeom>
        </p:spPr>
      </p:pic>
    </p:spTree>
    <p:extLst>
      <p:ext uri="{BB962C8B-B14F-4D97-AF65-F5344CB8AC3E}">
        <p14:creationId xmlns:p14="http://schemas.microsoft.com/office/powerpoint/2010/main" val="3163333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99F0D-D8A2-490A-84EA-BA22E3CDA54C}"/>
              </a:ext>
            </a:extLst>
          </p:cNvPr>
          <p:cNvSpPr>
            <a:spLocks noGrp="1"/>
          </p:cNvSpPr>
          <p:nvPr>
            <p:ph type="title"/>
          </p:nvPr>
        </p:nvSpPr>
        <p:spPr>
          <a:xfrm>
            <a:off x="1371600" y="350241"/>
            <a:ext cx="9601200" cy="1176556"/>
          </a:xfrm>
        </p:spPr>
        <p:txBody>
          <a:bodyPr>
            <a:normAutofit/>
          </a:bodyPr>
          <a:lstStyle/>
          <a:p>
            <a:pPr algn="ctr"/>
            <a:r>
              <a:rPr lang="en-US" dirty="0"/>
              <a:t>Account Executive</a:t>
            </a:r>
            <a:br>
              <a:rPr lang="en-US" dirty="0"/>
            </a:br>
            <a:r>
              <a:rPr lang="en-US" sz="3100" dirty="0"/>
              <a:t>The addition to your team you always needed!</a:t>
            </a:r>
          </a:p>
        </p:txBody>
      </p:sp>
      <p:sp>
        <p:nvSpPr>
          <p:cNvPr id="3" name="Content Placeholder 2">
            <a:extLst>
              <a:ext uri="{FF2B5EF4-FFF2-40B4-BE49-F238E27FC236}">
                <a16:creationId xmlns:a16="http://schemas.microsoft.com/office/drawing/2014/main" id="{7E27B07B-F787-47C6-9CBF-33CF10810859}"/>
              </a:ext>
            </a:extLst>
          </p:cNvPr>
          <p:cNvSpPr>
            <a:spLocks noGrp="1"/>
          </p:cNvSpPr>
          <p:nvPr>
            <p:ph idx="1"/>
          </p:nvPr>
        </p:nvSpPr>
        <p:spPr>
          <a:xfrm>
            <a:off x="922789" y="1547768"/>
            <a:ext cx="11056690" cy="5037589"/>
          </a:xfrm>
        </p:spPr>
        <p:txBody>
          <a:bodyPr>
            <a:normAutofit/>
          </a:bodyPr>
          <a:lstStyle/>
          <a:p>
            <a:pPr marL="0" indent="0">
              <a:buNone/>
            </a:pPr>
            <a:r>
              <a:rPr lang="en-US" dirty="0"/>
              <a:t>Our Account Executives are designed for the busy Loan Officer. All of our AE’s have many years of originating experience within the mortgage industry. They know what it is like to be a busy LO!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These are just some of what we help with!  Let our AE’s be the missing link your team needed to provide the best service available to your customers.</a:t>
            </a:r>
          </a:p>
          <a:p>
            <a:pPr marL="0" indent="0">
              <a:buNone/>
            </a:pPr>
            <a:endParaRPr lang="en-US" dirty="0"/>
          </a:p>
        </p:txBody>
      </p:sp>
      <p:graphicFrame>
        <p:nvGraphicFramePr>
          <p:cNvPr id="4" name="Table 4">
            <a:extLst>
              <a:ext uri="{FF2B5EF4-FFF2-40B4-BE49-F238E27FC236}">
                <a16:creationId xmlns:a16="http://schemas.microsoft.com/office/drawing/2014/main" id="{1C235F7D-C769-439B-A207-AD99CE0EB7DC}"/>
              </a:ext>
            </a:extLst>
          </p:cNvPr>
          <p:cNvGraphicFramePr>
            <a:graphicFrameLocks noGrp="1"/>
          </p:cNvGraphicFramePr>
          <p:nvPr>
            <p:extLst>
              <p:ext uri="{D42A27DB-BD31-4B8C-83A1-F6EECF244321}">
                <p14:modId xmlns:p14="http://schemas.microsoft.com/office/powerpoint/2010/main" val="1956468357"/>
              </p:ext>
            </p:extLst>
          </p:nvPr>
        </p:nvGraphicFramePr>
        <p:xfrm>
          <a:off x="922789" y="2143806"/>
          <a:ext cx="10442430" cy="3291840"/>
        </p:xfrm>
        <a:graphic>
          <a:graphicData uri="http://schemas.openxmlformats.org/drawingml/2006/table">
            <a:tbl>
              <a:tblPr firstRow="1" bandRow="1">
                <a:tableStyleId>{5C22544A-7EE6-4342-B048-85BDC9FD1C3A}</a:tableStyleId>
              </a:tblPr>
              <a:tblGrid>
                <a:gridCol w="5221215">
                  <a:extLst>
                    <a:ext uri="{9D8B030D-6E8A-4147-A177-3AD203B41FA5}">
                      <a16:colId xmlns:a16="http://schemas.microsoft.com/office/drawing/2014/main" val="945634328"/>
                    </a:ext>
                  </a:extLst>
                </a:gridCol>
                <a:gridCol w="5221215">
                  <a:extLst>
                    <a:ext uri="{9D8B030D-6E8A-4147-A177-3AD203B41FA5}">
                      <a16:colId xmlns:a16="http://schemas.microsoft.com/office/drawing/2014/main" val="4294417749"/>
                    </a:ext>
                  </a:extLst>
                </a:gridCol>
              </a:tblGrid>
              <a:tr h="318719">
                <a:tc>
                  <a:txBody>
                    <a:bodyPr/>
                    <a:lstStyle/>
                    <a:p>
                      <a:pPr marL="285750" indent="-285750">
                        <a:buFont typeface="Wingdings" panose="05000000000000000000" pitchFamily="2" charset="2"/>
                        <a:buChar char="Ø"/>
                      </a:pPr>
                      <a:r>
                        <a:rPr lang="en-US" b="0" dirty="0">
                          <a:solidFill>
                            <a:schemeClr val="tx1"/>
                          </a:solidFill>
                        </a:rPr>
                        <a:t>Always available for a phone call!</a:t>
                      </a:r>
                    </a:p>
                  </a:txBody>
                  <a:tcPr>
                    <a:solidFill>
                      <a:schemeClr val="bg1">
                        <a:lumMod val="95000"/>
                      </a:schemeClr>
                    </a:solidFill>
                  </a:tcPr>
                </a:tc>
                <a:tc>
                  <a:txBody>
                    <a:bodyPr/>
                    <a:lstStyle/>
                    <a:p>
                      <a:pPr marL="285750" indent="-285750">
                        <a:buFont typeface="Wingdings" panose="05000000000000000000" pitchFamily="2" charset="2"/>
                        <a:buChar char="Ø"/>
                      </a:pPr>
                      <a:r>
                        <a:rPr lang="en-US" b="0" dirty="0">
                          <a:solidFill>
                            <a:schemeClr val="tx1"/>
                          </a:solidFill>
                        </a:rPr>
                        <a:t>Help with DU, LP or GUS errors &amp; questions</a:t>
                      </a:r>
                    </a:p>
                  </a:txBody>
                  <a:tcPr>
                    <a:solidFill>
                      <a:schemeClr val="bg1">
                        <a:lumMod val="95000"/>
                      </a:schemeClr>
                    </a:solidFill>
                  </a:tcPr>
                </a:tc>
                <a:extLst>
                  <a:ext uri="{0D108BD9-81ED-4DB2-BD59-A6C34878D82A}">
                    <a16:rowId xmlns:a16="http://schemas.microsoft.com/office/drawing/2014/main" val="3874367612"/>
                  </a:ext>
                </a:extLst>
              </a:tr>
              <a:tr h="318719">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solidFill>
                            <a:schemeClr val="tx1"/>
                          </a:solidFill>
                        </a:rPr>
                        <a:t>Answer </a:t>
                      </a:r>
                      <a:r>
                        <a:rPr lang="en-US" b="0" dirty="0" err="1">
                          <a:solidFill>
                            <a:schemeClr val="tx1"/>
                          </a:solidFill>
                        </a:rPr>
                        <a:t>Mortgagebot</a:t>
                      </a:r>
                      <a:r>
                        <a:rPr lang="en-US" b="0" dirty="0">
                          <a:solidFill>
                            <a:schemeClr val="tx1"/>
                          </a:solidFill>
                        </a:rPr>
                        <a:t> questions</a:t>
                      </a:r>
                    </a:p>
                  </a:txBody>
                  <a:tcPr/>
                </a:tc>
                <a:tc>
                  <a:txBody>
                    <a:bodyPr/>
                    <a:lstStyle/>
                    <a:p>
                      <a:pPr marL="285750" indent="-285750">
                        <a:buFont typeface="Wingdings" panose="05000000000000000000" pitchFamily="2" charset="2"/>
                        <a:buChar char="Ø"/>
                      </a:pPr>
                      <a:r>
                        <a:rPr lang="en-US" dirty="0"/>
                        <a:t>Answer scenario questions</a:t>
                      </a:r>
                    </a:p>
                  </a:txBody>
                  <a:tcPr/>
                </a:tc>
                <a:extLst>
                  <a:ext uri="{0D108BD9-81ED-4DB2-BD59-A6C34878D82A}">
                    <a16:rowId xmlns:a16="http://schemas.microsoft.com/office/drawing/2014/main" val="1670474892"/>
                  </a:ext>
                </a:extLst>
              </a:tr>
              <a:tr h="318719">
                <a:tc>
                  <a:txBody>
                    <a:bodyPr/>
                    <a:lstStyle/>
                    <a:p>
                      <a:pPr marL="0" indent="0">
                        <a:buFont typeface="Wingdings" panose="05000000000000000000" pitchFamily="2" charset="2"/>
                        <a:buNone/>
                      </a:pPr>
                      <a:endParaRPr lang="en-US" dirty="0"/>
                    </a:p>
                  </a:txBody>
                  <a:tcPr/>
                </a:tc>
                <a:tc>
                  <a:txBody>
                    <a:bodyPr/>
                    <a:lstStyle/>
                    <a:p>
                      <a:pPr marL="285750" indent="-285750">
                        <a:buFont typeface="Wingdings" panose="05000000000000000000" pitchFamily="2" charset="2"/>
                        <a:buChar char="Ø"/>
                      </a:pPr>
                      <a:endParaRPr lang="en-US" dirty="0"/>
                    </a:p>
                  </a:txBody>
                  <a:tcPr/>
                </a:tc>
                <a:extLst>
                  <a:ext uri="{0D108BD9-81ED-4DB2-BD59-A6C34878D82A}">
                    <a16:rowId xmlns:a16="http://schemas.microsoft.com/office/drawing/2014/main" val="835731305"/>
                  </a:ext>
                </a:extLst>
              </a:tr>
              <a:tr h="318719">
                <a:tc>
                  <a:txBody>
                    <a:bodyPr/>
                    <a:lstStyle/>
                    <a:p>
                      <a:pPr marL="285750" indent="-285750">
                        <a:buFont typeface="Wingdings" panose="05000000000000000000" pitchFamily="2" charset="2"/>
                        <a:buChar char="Ø"/>
                      </a:pPr>
                      <a:r>
                        <a:rPr lang="en-US" dirty="0"/>
                        <a:t>Direct you to your assigned Underwriter</a:t>
                      </a:r>
                    </a:p>
                  </a:txBody>
                  <a:tcPr/>
                </a:tc>
                <a:tc>
                  <a:txBody>
                    <a:bodyPr/>
                    <a:lstStyle/>
                    <a:p>
                      <a:pPr marL="285750" indent="-285750">
                        <a:buFont typeface="Wingdings" panose="05000000000000000000" pitchFamily="2" charset="2"/>
                        <a:buChar char="Ø"/>
                      </a:pPr>
                      <a:r>
                        <a:rPr lang="en-US" dirty="0"/>
                        <a:t>Help guide the loan submission process</a:t>
                      </a:r>
                    </a:p>
                  </a:txBody>
                  <a:tcPr/>
                </a:tc>
                <a:extLst>
                  <a:ext uri="{0D108BD9-81ED-4DB2-BD59-A6C34878D82A}">
                    <a16:rowId xmlns:a16="http://schemas.microsoft.com/office/drawing/2014/main" val="3573090574"/>
                  </a:ext>
                </a:extLst>
              </a:tr>
              <a:tr h="318719">
                <a:tc>
                  <a:txBody>
                    <a:bodyPr/>
                    <a:lstStyle/>
                    <a:p>
                      <a:pPr marL="285750" indent="-285750">
                        <a:buFont typeface="Wingdings" panose="05000000000000000000" pitchFamily="2" charset="2"/>
                        <a:buChar char="Ø"/>
                      </a:pPr>
                      <a:r>
                        <a:rPr lang="en-US" dirty="0"/>
                        <a:t>Assist with rate lock, LE or data entry questions</a:t>
                      </a:r>
                    </a:p>
                  </a:txBody>
                  <a:tcPr/>
                </a:tc>
                <a:tc>
                  <a:txBody>
                    <a:bodyPr/>
                    <a:lstStyle/>
                    <a:p>
                      <a:pPr marL="285750" indent="-285750">
                        <a:buFont typeface="Wingdings" panose="05000000000000000000" pitchFamily="2" charset="2"/>
                        <a:buChar char="Ø"/>
                      </a:pPr>
                      <a:r>
                        <a:rPr lang="en-US" dirty="0"/>
                        <a:t>Provide guidance on Processing requirements</a:t>
                      </a:r>
                    </a:p>
                  </a:txBody>
                  <a:tcPr/>
                </a:tc>
                <a:extLst>
                  <a:ext uri="{0D108BD9-81ED-4DB2-BD59-A6C34878D82A}">
                    <a16:rowId xmlns:a16="http://schemas.microsoft.com/office/drawing/2014/main" val="2539603536"/>
                  </a:ext>
                </a:extLst>
              </a:tr>
              <a:tr h="318719">
                <a:tc>
                  <a:txBody>
                    <a:bodyPr/>
                    <a:lstStyle/>
                    <a:p>
                      <a:pPr marL="285750" indent="-285750">
                        <a:buFont typeface="Wingdings" panose="05000000000000000000" pitchFamily="2" charset="2"/>
                        <a:buChar char="Ø"/>
                      </a:pPr>
                      <a:r>
                        <a:rPr lang="en-US" dirty="0"/>
                        <a:t>Help to teach you status on files</a:t>
                      </a:r>
                    </a:p>
                  </a:txBody>
                  <a:tcPr/>
                </a:tc>
                <a:tc>
                  <a:txBody>
                    <a:bodyPr/>
                    <a:lstStyle/>
                    <a:p>
                      <a:pPr marL="0" indent="0">
                        <a:buFont typeface="Wingdings" panose="05000000000000000000" pitchFamily="2" charset="2"/>
                        <a:buNone/>
                      </a:pPr>
                      <a:endParaRPr lang="en-US" dirty="0"/>
                    </a:p>
                  </a:txBody>
                  <a:tcPr/>
                </a:tc>
                <a:extLst>
                  <a:ext uri="{0D108BD9-81ED-4DB2-BD59-A6C34878D82A}">
                    <a16:rowId xmlns:a16="http://schemas.microsoft.com/office/drawing/2014/main" val="107557539"/>
                  </a:ext>
                </a:extLst>
              </a:tr>
              <a:tr h="318719">
                <a:tc>
                  <a:txBody>
                    <a:bodyPr/>
                    <a:lstStyle/>
                    <a:p>
                      <a:pPr marL="0" indent="0">
                        <a:buFont typeface="Wingdings" panose="05000000000000000000" pitchFamily="2" charset="2"/>
                        <a:buNone/>
                      </a:pPr>
                      <a:endParaRPr lang="en-US" dirty="0"/>
                    </a:p>
                  </a:txBody>
                  <a:tcPr/>
                </a:tc>
                <a:tc>
                  <a:txBody>
                    <a:bodyPr/>
                    <a:lstStyle/>
                    <a:p>
                      <a:pPr marL="0" indent="0">
                        <a:buFont typeface="Wingdings" panose="05000000000000000000" pitchFamily="2" charset="2"/>
                        <a:buNone/>
                      </a:pPr>
                      <a:endParaRPr lang="en-US" dirty="0"/>
                    </a:p>
                  </a:txBody>
                  <a:tcPr/>
                </a:tc>
                <a:extLst>
                  <a:ext uri="{0D108BD9-81ED-4DB2-BD59-A6C34878D82A}">
                    <a16:rowId xmlns:a16="http://schemas.microsoft.com/office/drawing/2014/main" val="1962310123"/>
                  </a:ext>
                </a:extLst>
              </a:tr>
              <a:tr h="318719">
                <a:tc>
                  <a:txBody>
                    <a:bodyPr/>
                    <a:lstStyle/>
                    <a:p>
                      <a:pPr marL="0" indent="0">
                        <a:buFont typeface="Wingdings" panose="05000000000000000000" pitchFamily="2" charset="2"/>
                        <a:buNone/>
                      </a:pPr>
                      <a:endParaRPr lang="en-US" dirty="0"/>
                    </a:p>
                  </a:txBody>
                  <a:tcPr/>
                </a:tc>
                <a:tc>
                  <a:txBody>
                    <a:bodyPr/>
                    <a:lstStyle/>
                    <a:p>
                      <a:pPr marL="0" indent="0">
                        <a:buFont typeface="Wingdings" panose="05000000000000000000" pitchFamily="2" charset="2"/>
                        <a:buNone/>
                      </a:pPr>
                      <a:endParaRPr lang="en-US" dirty="0"/>
                    </a:p>
                  </a:txBody>
                  <a:tcPr/>
                </a:tc>
                <a:extLst>
                  <a:ext uri="{0D108BD9-81ED-4DB2-BD59-A6C34878D82A}">
                    <a16:rowId xmlns:a16="http://schemas.microsoft.com/office/drawing/2014/main" val="4275679010"/>
                  </a:ext>
                </a:extLst>
              </a:tr>
              <a:tr h="318719">
                <a:tc>
                  <a:txBody>
                    <a:bodyPr/>
                    <a:lstStyle/>
                    <a:p>
                      <a:pPr marL="0" indent="0">
                        <a:buFont typeface="Wingdings" panose="05000000000000000000" pitchFamily="2" charset="2"/>
                        <a:buNone/>
                      </a:pPr>
                      <a:endParaRPr lang="en-US" dirty="0"/>
                    </a:p>
                  </a:txBody>
                  <a:tcPr/>
                </a:tc>
                <a:tc>
                  <a:txBody>
                    <a:bodyPr/>
                    <a:lstStyle/>
                    <a:p>
                      <a:pPr marL="0" indent="0">
                        <a:buFont typeface="Wingdings" panose="05000000000000000000" pitchFamily="2" charset="2"/>
                        <a:buNone/>
                      </a:pPr>
                      <a:endParaRPr lang="en-US" dirty="0"/>
                    </a:p>
                  </a:txBody>
                  <a:tcPr/>
                </a:tc>
                <a:extLst>
                  <a:ext uri="{0D108BD9-81ED-4DB2-BD59-A6C34878D82A}">
                    <a16:rowId xmlns:a16="http://schemas.microsoft.com/office/drawing/2014/main" val="2417147369"/>
                  </a:ext>
                </a:extLst>
              </a:tr>
            </a:tbl>
          </a:graphicData>
        </a:graphic>
      </p:graphicFrame>
    </p:spTree>
    <p:extLst>
      <p:ext uri="{BB962C8B-B14F-4D97-AF65-F5344CB8AC3E}">
        <p14:creationId xmlns:p14="http://schemas.microsoft.com/office/powerpoint/2010/main" val="1799269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99F0D-D8A2-490A-84EA-BA22E3CDA54C}"/>
              </a:ext>
            </a:extLst>
          </p:cNvPr>
          <p:cNvSpPr>
            <a:spLocks noGrp="1"/>
          </p:cNvSpPr>
          <p:nvPr>
            <p:ph type="title"/>
          </p:nvPr>
        </p:nvSpPr>
        <p:spPr>
          <a:xfrm>
            <a:off x="1371600" y="350241"/>
            <a:ext cx="9601200" cy="1176556"/>
          </a:xfrm>
        </p:spPr>
        <p:txBody>
          <a:bodyPr>
            <a:normAutofit/>
          </a:bodyPr>
          <a:lstStyle/>
          <a:p>
            <a:pPr algn="ctr"/>
            <a:r>
              <a:rPr lang="en-US" dirty="0"/>
              <a:t>Mortgage Support</a:t>
            </a:r>
            <a:br>
              <a:rPr lang="en-US" dirty="0"/>
            </a:br>
            <a:r>
              <a:rPr lang="en-US" sz="3100" dirty="0"/>
              <a:t>The addition to your team you always needed!</a:t>
            </a:r>
          </a:p>
        </p:txBody>
      </p:sp>
      <p:sp>
        <p:nvSpPr>
          <p:cNvPr id="3" name="Content Placeholder 2">
            <a:extLst>
              <a:ext uri="{FF2B5EF4-FFF2-40B4-BE49-F238E27FC236}">
                <a16:creationId xmlns:a16="http://schemas.microsoft.com/office/drawing/2014/main" id="{7E27B07B-F787-47C6-9CBF-33CF10810859}"/>
              </a:ext>
            </a:extLst>
          </p:cNvPr>
          <p:cNvSpPr>
            <a:spLocks noGrp="1"/>
          </p:cNvSpPr>
          <p:nvPr>
            <p:ph idx="1"/>
          </p:nvPr>
        </p:nvSpPr>
        <p:spPr>
          <a:xfrm>
            <a:off x="922789" y="1547768"/>
            <a:ext cx="11056690" cy="5037589"/>
          </a:xfrm>
        </p:spPr>
        <p:txBody>
          <a:bodyPr>
            <a:normAutofit lnSpcReduction="10000"/>
          </a:bodyPr>
          <a:lstStyle/>
          <a:p>
            <a:pPr marL="0" indent="0">
              <a:buNone/>
            </a:pPr>
            <a:r>
              <a:rPr lang="en-US" dirty="0"/>
              <a:t>Mortgage Support was designed for the busy Loan Officer.  Sure, we could have been like every other help desk offered by Lenders, but we wanted something more for the Loan Officers and staff that uses us.  So…we gave them more!  Mortgage Support will do all of these things and more!</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These are just some of what we help with!  Let us be the missing link your team needed to provide the best service available to your customers.</a:t>
            </a:r>
          </a:p>
          <a:p>
            <a:pPr marL="0" indent="0">
              <a:buNone/>
            </a:pPr>
            <a:endParaRPr lang="en-US" dirty="0"/>
          </a:p>
        </p:txBody>
      </p:sp>
      <p:graphicFrame>
        <p:nvGraphicFramePr>
          <p:cNvPr id="4" name="Table 4">
            <a:extLst>
              <a:ext uri="{FF2B5EF4-FFF2-40B4-BE49-F238E27FC236}">
                <a16:creationId xmlns:a16="http://schemas.microsoft.com/office/drawing/2014/main" id="{1C235F7D-C769-439B-A207-AD99CE0EB7DC}"/>
              </a:ext>
            </a:extLst>
          </p:cNvPr>
          <p:cNvGraphicFramePr>
            <a:graphicFrameLocks noGrp="1"/>
          </p:cNvGraphicFramePr>
          <p:nvPr>
            <p:extLst>
              <p:ext uri="{D42A27DB-BD31-4B8C-83A1-F6EECF244321}">
                <p14:modId xmlns:p14="http://schemas.microsoft.com/office/powerpoint/2010/main" val="4203491590"/>
              </p:ext>
            </p:extLst>
          </p:nvPr>
        </p:nvGraphicFramePr>
        <p:xfrm>
          <a:off x="1092432" y="2420642"/>
          <a:ext cx="10442430" cy="3291840"/>
        </p:xfrm>
        <a:graphic>
          <a:graphicData uri="http://schemas.openxmlformats.org/drawingml/2006/table">
            <a:tbl>
              <a:tblPr firstRow="1" bandRow="1">
                <a:tableStyleId>{5C22544A-7EE6-4342-B048-85BDC9FD1C3A}</a:tableStyleId>
              </a:tblPr>
              <a:tblGrid>
                <a:gridCol w="5221215">
                  <a:extLst>
                    <a:ext uri="{9D8B030D-6E8A-4147-A177-3AD203B41FA5}">
                      <a16:colId xmlns:a16="http://schemas.microsoft.com/office/drawing/2014/main" val="945634328"/>
                    </a:ext>
                  </a:extLst>
                </a:gridCol>
                <a:gridCol w="5221215">
                  <a:extLst>
                    <a:ext uri="{9D8B030D-6E8A-4147-A177-3AD203B41FA5}">
                      <a16:colId xmlns:a16="http://schemas.microsoft.com/office/drawing/2014/main" val="4294417749"/>
                    </a:ext>
                  </a:extLst>
                </a:gridCol>
              </a:tblGrid>
              <a:tr h="318719">
                <a:tc>
                  <a:txBody>
                    <a:bodyPr/>
                    <a:lstStyle/>
                    <a:p>
                      <a:pPr marL="285750" indent="-285750">
                        <a:buFont typeface="Wingdings" panose="05000000000000000000" pitchFamily="2" charset="2"/>
                        <a:buChar char="Ø"/>
                      </a:pPr>
                      <a:r>
                        <a:rPr lang="en-US" b="0" dirty="0">
                          <a:solidFill>
                            <a:schemeClr val="tx1"/>
                          </a:solidFill>
                        </a:rPr>
                        <a:t>Answer Mortgagebot questions</a:t>
                      </a:r>
                    </a:p>
                  </a:txBody>
                  <a:tcPr>
                    <a:solidFill>
                      <a:schemeClr val="bg1">
                        <a:lumMod val="95000"/>
                      </a:schemeClr>
                    </a:solidFill>
                  </a:tcPr>
                </a:tc>
                <a:tc>
                  <a:txBody>
                    <a:bodyPr/>
                    <a:lstStyle/>
                    <a:p>
                      <a:pPr marL="285750" indent="-285750">
                        <a:buFont typeface="Wingdings" panose="05000000000000000000" pitchFamily="2" charset="2"/>
                        <a:buChar char="Ø"/>
                      </a:pPr>
                      <a:r>
                        <a:rPr lang="en-US" b="0" dirty="0">
                          <a:solidFill>
                            <a:schemeClr val="tx1"/>
                          </a:solidFill>
                        </a:rPr>
                        <a:t>Help with DU, LP or GUS errors &amp; questions</a:t>
                      </a:r>
                    </a:p>
                  </a:txBody>
                  <a:tcPr>
                    <a:solidFill>
                      <a:schemeClr val="bg1">
                        <a:lumMod val="95000"/>
                      </a:schemeClr>
                    </a:solidFill>
                  </a:tcPr>
                </a:tc>
                <a:extLst>
                  <a:ext uri="{0D108BD9-81ED-4DB2-BD59-A6C34878D82A}">
                    <a16:rowId xmlns:a16="http://schemas.microsoft.com/office/drawing/2014/main" val="3874367612"/>
                  </a:ext>
                </a:extLst>
              </a:tr>
              <a:tr h="318719">
                <a:tc>
                  <a:txBody>
                    <a:bodyPr/>
                    <a:lstStyle/>
                    <a:p>
                      <a:pPr marL="285750" indent="-285750">
                        <a:buFont typeface="Wingdings" panose="05000000000000000000" pitchFamily="2" charset="2"/>
                        <a:buChar char="Ø"/>
                      </a:pPr>
                      <a:r>
                        <a:rPr lang="en-US" dirty="0"/>
                        <a:t>Provide written prequals</a:t>
                      </a:r>
                    </a:p>
                  </a:txBody>
                  <a:tcPr/>
                </a:tc>
                <a:tc>
                  <a:txBody>
                    <a:bodyPr/>
                    <a:lstStyle/>
                    <a:p>
                      <a:pPr marL="285750" indent="-285750">
                        <a:buFont typeface="Wingdings" panose="05000000000000000000" pitchFamily="2" charset="2"/>
                        <a:buChar char="Ø"/>
                      </a:pPr>
                      <a:r>
                        <a:rPr lang="en-US" dirty="0"/>
                        <a:t>Answer scenario questions</a:t>
                      </a:r>
                    </a:p>
                  </a:txBody>
                  <a:tcPr/>
                </a:tc>
                <a:extLst>
                  <a:ext uri="{0D108BD9-81ED-4DB2-BD59-A6C34878D82A}">
                    <a16:rowId xmlns:a16="http://schemas.microsoft.com/office/drawing/2014/main" val="1670474892"/>
                  </a:ext>
                </a:extLst>
              </a:tr>
              <a:tr h="318719">
                <a:tc>
                  <a:txBody>
                    <a:bodyPr/>
                    <a:lstStyle/>
                    <a:p>
                      <a:pPr marL="285750" indent="-285750">
                        <a:buFont typeface="Wingdings" panose="05000000000000000000" pitchFamily="2" charset="2"/>
                        <a:buChar char="Ø"/>
                      </a:pPr>
                      <a:r>
                        <a:rPr lang="en-US" dirty="0"/>
                        <a:t>Prepare written S/E income analysis worksheets</a:t>
                      </a:r>
                    </a:p>
                  </a:txBody>
                  <a:tcPr/>
                </a:tc>
                <a:tc>
                  <a:txBody>
                    <a:bodyPr/>
                    <a:lstStyle/>
                    <a:p>
                      <a:pPr marL="285750" indent="-285750">
                        <a:buFont typeface="Wingdings" panose="05000000000000000000" pitchFamily="2" charset="2"/>
                        <a:buChar char="Ø"/>
                      </a:pPr>
                      <a:r>
                        <a:rPr lang="en-US" dirty="0"/>
                        <a:t>Answer guideline questions for all programs</a:t>
                      </a:r>
                    </a:p>
                  </a:txBody>
                  <a:tcPr/>
                </a:tc>
                <a:extLst>
                  <a:ext uri="{0D108BD9-81ED-4DB2-BD59-A6C34878D82A}">
                    <a16:rowId xmlns:a16="http://schemas.microsoft.com/office/drawing/2014/main" val="835731305"/>
                  </a:ext>
                </a:extLst>
              </a:tr>
              <a:tr h="318719">
                <a:tc>
                  <a:txBody>
                    <a:bodyPr/>
                    <a:lstStyle/>
                    <a:p>
                      <a:pPr marL="285750" indent="-285750">
                        <a:buFont typeface="Wingdings" panose="05000000000000000000" pitchFamily="2" charset="2"/>
                        <a:buChar char="Ø"/>
                      </a:pPr>
                      <a:r>
                        <a:rPr lang="en-US" dirty="0"/>
                        <a:t>Direct you to your assigned Underwriter</a:t>
                      </a:r>
                    </a:p>
                  </a:txBody>
                  <a:tcPr/>
                </a:tc>
                <a:tc>
                  <a:txBody>
                    <a:bodyPr/>
                    <a:lstStyle/>
                    <a:p>
                      <a:pPr marL="285750" indent="-285750">
                        <a:buFont typeface="Wingdings" panose="05000000000000000000" pitchFamily="2" charset="2"/>
                        <a:buChar char="Ø"/>
                      </a:pPr>
                      <a:r>
                        <a:rPr lang="en-US" dirty="0"/>
                        <a:t>Help guide the loan submission process</a:t>
                      </a:r>
                    </a:p>
                  </a:txBody>
                  <a:tcPr/>
                </a:tc>
                <a:extLst>
                  <a:ext uri="{0D108BD9-81ED-4DB2-BD59-A6C34878D82A}">
                    <a16:rowId xmlns:a16="http://schemas.microsoft.com/office/drawing/2014/main" val="3573090574"/>
                  </a:ext>
                </a:extLst>
              </a:tr>
              <a:tr h="318719">
                <a:tc>
                  <a:txBody>
                    <a:bodyPr/>
                    <a:lstStyle/>
                    <a:p>
                      <a:pPr marL="285750" indent="-285750">
                        <a:buFont typeface="Wingdings" panose="05000000000000000000" pitchFamily="2" charset="2"/>
                        <a:buChar char="Ø"/>
                      </a:pPr>
                      <a:r>
                        <a:rPr lang="en-US" dirty="0"/>
                        <a:t>Assist with rate lock, LE or data entry questions</a:t>
                      </a:r>
                    </a:p>
                  </a:txBody>
                  <a:tcPr/>
                </a:tc>
                <a:tc>
                  <a:txBody>
                    <a:bodyPr/>
                    <a:lstStyle/>
                    <a:p>
                      <a:pPr marL="285750" indent="-285750">
                        <a:buFont typeface="Wingdings" panose="05000000000000000000" pitchFamily="2" charset="2"/>
                        <a:buChar char="Ø"/>
                      </a:pPr>
                      <a:r>
                        <a:rPr lang="en-US" dirty="0"/>
                        <a:t>Provide guidance on Processing requirements</a:t>
                      </a:r>
                    </a:p>
                  </a:txBody>
                  <a:tcPr/>
                </a:tc>
                <a:extLst>
                  <a:ext uri="{0D108BD9-81ED-4DB2-BD59-A6C34878D82A}">
                    <a16:rowId xmlns:a16="http://schemas.microsoft.com/office/drawing/2014/main" val="2539603536"/>
                  </a:ext>
                </a:extLst>
              </a:tr>
              <a:tr h="318719">
                <a:tc>
                  <a:txBody>
                    <a:bodyPr/>
                    <a:lstStyle/>
                    <a:p>
                      <a:pPr marL="285750" indent="-285750">
                        <a:buFont typeface="Wingdings" panose="05000000000000000000" pitchFamily="2" charset="2"/>
                        <a:buChar char="Ø"/>
                      </a:pPr>
                      <a:r>
                        <a:rPr lang="en-US" dirty="0"/>
                        <a:t>Help check status on files</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Provide guidance on the VA Portal</a:t>
                      </a:r>
                    </a:p>
                  </a:txBody>
                  <a:tcPr/>
                </a:tc>
                <a:extLst>
                  <a:ext uri="{0D108BD9-81ED-4DB2-BD59-A6C34878D82A}">
                    <a16:rowId xmlns:a16="http://schemas.microsoft.com/office/drawing/2014/main" val="107557539"/>
                  </a:ext>
                </a:extLst>
              </a:tr>
              <a:tr h="318719">
                <a:tc>
                  <a:txBody>
                    <a:bodyPr/>
                    <a:lstStyle/>
                    <a:p>
                      <a:pPr marL="285750" indent="-285750">
                        <a:buFont typeface="Wingdings" panose="05000000000000000000" pitchFamily="2" charset="2"/>
                        <a:buChar char="Ø"/>
                      </a:pPr>
                      <a:r>
                        <a:rPr lang="en-US" dirty="0"/>
                        <a:t>Offer training on multiple topics</a:t>
                      </a:r>
                    </a:p>
                  </a:txBody>
                  <a:tcPr/>
                </a:tc>
                <a:tc>
                  <a:txBody>
                    <a:bodyPr/>
                    <a:lstStyle/>
                    <a:p>
                      <a:pPr marL="285750" indent="-285750">
                        <a:buFont typeface="Wingdings" panose="05000000000000000000" pitchFamily="2" charset="2"/>
                        <a:buChar char="Ø"/>
                      </a:pPr>
                      <a:r>
                        <a:rPr lang="en-US" dirty="0"/>
                        <a:t>Provide insight on underwriting requirements</a:t>
                      </a:r>
                    </a:p>
                  </a:txBody>
                  <a:tcPr/>
                </a:tc>
                <a:extLst>
                  <a:ext uri="{0D108BD9-81ED-4DB2-BD59-A6C34878D82A}">
                    <a16:rowId xmlns:a16="http://schemas.microsoft.com/office/drawing/2014/main" val="1962310123"/>
                  </a:ext>
                </a:extLst>
              </a:tr>
              <a:tr h="318719">
                <a:tc>
                  <a:txBody>
                    <a:bodyPr/>
                    <a:lstStyle/>
                    <a:p>
                      <a:pPr marL="285750" indent="-285750">
                        <a:buFont typeface="Wingdings" panose="05000000000000000000" pitchFamily="2" charset="2"/>
                        <a:buChar char="Ø"/>
                      </a:pPr>
                      <a:r>
                        <a:rPr lang="en-US" dirty="0"/>
                        <a:t>Talk through a scenario or situation with Los</a:t>
                      </a:r>
                    </a:p>
                  </a:txBody>
                  <a:tcPr/>
                </a:tc>
                <a:tc>
                  <a:txBody>
                    <a:bodyPr/>
                    <a:lstStyle/>
                    <a:p>
                      <a:pPr marL="285750" indent="-285750">
                        <a:buFont typeface="Wingdings" panose="05000000000000000000" pitchFamily="2" charset="2"/>
                        <a:buChar char="Ø"/>
                      </a:pPr>
                      <a:r>
                        <a:rPr lang="en-US" dirty="0"/>
                        <a:t>Prepare rental income worksheets</a:t>
                      </a:r>
                    </a:p>
                  </a:txBody>
                  <a:tcPr/>
                </a:tc>
                <a:extLst>
                  <a:ext uri="{0D108BD9-81ED-4DB2-BD59-A6C34878D82A}">
                    <a16:rowId xmlns:a16="http://schemas.microsoft.com/office/drawing/2014/main" val="4275679010"/>
                  </a:ext>
                </a:extLst>
              </a:tr>
              <a:tr h="318719">
                <a:tc>
                  <a:txBody>
                    <a:bodyPr/>
                    <a:lstStyle/>
                    <a:p>
                      <a:pPr marL="285750" indent="-285750">
                        <a:buFont typeface="Wingdings" panose="05000000000000000000" pitchFamily="2" charset="2"/>
                        <a:buChar char="Ø"/>
                      </a:pPr>
                      <a:r>
                        <a:rPr lang="en-US" dirty="0"/>
                        <a:t>Look up the guidelines and send them to LO</a:t>
                      </a:r>
                    </a:p>
                  </a:txBody>
                  <a:tcPr/>
                </a:tc>
                <a:tc>
                  <a:txBody>
                    <a:bodyPr/>
                    <a:lstStyle/>
                    <a:p>
                      <a:pPr marL="0" indent="0">
                        <a:buFont typeface="Wingdings" panose="05000000000000000000" pitchFamily="2" charset="2"/>
                        <a:buNone/>
                      </a:pPr>
                      <a:endParaRPr lang="en-US" dirty="0"/>
                    </a:p>
                  </a:txBody>
                  <a:tcPr/>
                </a:tc>
                <a:extLst>
                  <a:ext uri="{0D108BD9-81ED-4DB2-BD59-A6C34878D82A}">
                    <a16:rowId xmlns:a16="http://schemas.microsoft.com/office/drawing/2014/main" val="2417147369"/>
                  </a:ext>
                </a:extLst>
              </a:tr>
            </a:tbl>
          </a:graphicData>
        </a:graphic>
      </p:graphicFrame>
    </p:spTree>
    <p:extLst>
      <p:ext uri="{BB962C8B-B14F-4D97-AF65-F5344CB8AC3E}">
        <p14:creationId xmlns:p14="http://schemas.microsoft.com/office/powerpoint/2010/main" val="1393790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EA033-A481-4485-979B-9EAD77E7D395}"/>
              </a:ext>
            </a:extLst>
          </p:cNvPr>
          <p:cNvSpPr>
            <a:spLocks noGrp="1"/>
          </p:cNvSpPr>
          <p:nvPr>
            <p:ph type="title"/>
          </p:nvPr>
        </p:nvSpPr>
        <p:spPr>
          <a:xfrm>
            <a:off x="723899" y="685800"/>
            <a:ext cx="4007491" cy="757106"/>
          </a:xfrm>
        </p:spPr>
        <p:txBody>
          <a:bodyPr/>
          <a:lstStyle/>
          <a:p>
            <a:r>
              <a:rPr lang="en-US" dirty="0"/>
              <a:t>Let’s Talk LOS!</a:t>
            </a:r>
          </a:p>
        </p:txBody>
      </p:sp>
      <p:sp>
        <p:nvSpPr>
          <p:cNvPr id="4" name="Text Placeholder 3">
            <a:extLst>
              <a:ext uri="{FF2B5EF4-FFF2-40B4-BE49-F238E27FC236}">
                <a16:creationId xmlns:a16="http://schemas.microsoft.com/office/drawing/2014/main" id="{4A9D1F4B-482E-4770-B1F8-6D1325E8F204}"/>
              </a:ext>
            </a:extLst>
          </p:cNvPr>
          <p:cNvSpPr>
            <a:spLocks noGrp="1"/>
          </p:cNvSpPr>
          <p:nvPr>
            <p:ph type="body" sz="half" idx="2"/>
          </p:nvPr>
        </p:nvSpPr>
        <p:spPr>
          <a:xfrm>
            <a:off x="637563" y="1442905"/>
            <a:ext cx="4093827" cy="3473043"/>
          </a:xfrm>
        </p:spPr>
        <p:txBody>
          <a:bodyPr>
            <a:normAutofit lnSpcReduction="10000"/>
          </a:bodyPr>
          <a:lstStyle/>
          <a:p>
            <a:r>
              <a:rPr lang="en-US" dirty="0"/>
              <a:t>Mortgagebot is the LOS that FSB uses.  Each user will receive a log in unique to the individual.  These log in’s do expire approximately every 60 days due to security protocols.</a:t>
            </a:r>
          </a:p>
          <a:p>
            <a:r>
              <a:rPr lang="en-US" dirty="0"/>
              <a:t>Towards the end of this training, I will give you a tour of Mortgagebot so you can get started submitting loans!</a:t>
            </a:r>
          </a:p>
          <a:p>
            <a:r>
              <a:rPr lang="en-US" dirty="0"/>
              <a:t>As you learn our system, remember that you can always contact </a:t>
            </a:r>
            <a:r>
              <a:rPr lang="en-US" dirty="0">
                <a:solidFill>
                  <a:srgbClr val="FF0000"/>
                </a:solidFill>
                <a:hlinkClick r:id="rId2">
                  <a:extLst>
                    <a:ext uri="{A12FA001-AC4F-418D-AE19-62706E023703}">
                      <ahyp:hlinkClr xmlns:ahyp="http://schemas.microsoft.com/office/drawing/2018/hyperlinkcolor" val="tx"/>
                    </a:ext>
                  </a:extLst>
                </a:hlinkClick>
              </a:rPr>
              <a:t>mtgsupportcenter@flanaganstatebank.com</a:t>
            </a:r>
            <a:r>
              <a:rPr lang="en-US" dirty="0">
                <a:solidFill>
                  <a:srgbClr val="FF0000"/>
                </a:solidFill>
              </a:rPr>
              <a:t>  </a:t>
            </a:r>
            <a:r>
              <a:rPr lang="en-US" dirty="0"/>
              <a:t>with any questions you may have.</a:t>
            </a:r>
          </a:p>
        </p:txBody>
      </p:sp>
      <p:pic>
        <p:nvPicPr>
          <p:cNvPr id="6" name="Picture 5">
            <a:extLst>
              <a:ext uri="{FF2B5EF4-FFF2-40B4-BE49-F238E27FC236}">
                <a16:creationId xmlns:a16="http://schemas.microsoft.com/office/drawing/2014/main" id="{A8F1E63A-E5D6-470F-A527-04FCB5DE16A1}"/>
              </a:ext>
            </a:extLst>
          </p:cNvPr>
          <p:cNvPicPr>
            <a:picLocks noChangeAspect="1"/>
          </p:cNvPicPr>
          <p:nvPr/>
        </p:nvPicPr>
        <p:blipFill>
          <a:blip r:embed="rId3"/>
          <a:stretch>
            <a:fillRect/>
          </a:stretch>
        </p:blipFill>
        <p:spPr>
          <a:xfrm>
            <a:off x="6258940" y="1619076"/>
            <a:ext cx="5122840" cy="3386086"/>
          </a:xfrm>
          <a:prstGeom prst="rect">
            <a:avLst/>
          </a:prstGeom>
        </p:spPr>
      </p:pic>
    </p:spTree>
    <p:extLst>
      <p:ext uri="{BB962C8B-B14F-4D97-AF65-F5344CB8AC3E}">
        <p14:creationId xmlns:p14="http://schemas.microsoft.com/office/powerpoint/2010/main" val="228714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3C3C3-BA0E-4E25-B2C0-758001C5ADBA}"/>
              </a:ext>
            </a:extLst>
          </p:cNvPr>
          <p:cNvSpPr>
            <a:spLocks noGrp="1"/>
          </p:cNvSpPr>
          <p:nvPr>
            <p:ph type="title"/>
          </p:nvPr>
        </p:nvSpPr>
        <p:spPr/>
        <p:txBody>
          <a:bodyPr/>
          <a:lstStyle/>
          <a:p>
            <a:r>
              <a:rPr lang="en-US" dirty="0"/>
              <a:t>Starting a loan with FSB</a:t>
            </a:r>
          </a:p>
        </p:txBody>
      </p:sp>
      <p:sp>
        <p:nvSpPr>
          <p:cNvPr id="3" name="Content Placeholder 2">
            <a:extLst>
              <a:ext uri="{FF2B5EF4-FFF2-40B4-BE49-F238E27FC236}">
                <a16:creationId xmlns:a16="http://schemas.microsoft.com/office/drawing/2014/main" id="{226E94EB-105F-49E2-8874-BB89D4EC664D}"/>
              </a:ext>
            </a:extLst>
          </p:cNvPr>
          <p:cNvSpPr>
            <a:spLocks noGrp="1"/>
          </p:cNvSpPr>
          <p:nvPr>
            <p:ph idx="1"/>
          </p:nvPr>
        </p:nvSpPr>
        <p:spPr>
          <a:xfrm>
            <a:off x="5763237" y="256058"/>
            <a:ext cx="6132352" cy="6429967"/>
          </a:xfrm>
        </p:spPr>
        <p:txBody>
          <a:bodyPr>
            <a:normAutofit/>
          </a:bodyPr>
          <a:lstStyle/>
          <a:p>
            <a:pPr>
              <a:buFont typeface="Wingdings" panose="05000000000000000000" pitchFamily="2" charset="2"/>
              <a:buChar char="ü"/>
            </a:pPr>
            <a:r>
              <a:rPr lang="en-US" sz="1200" b="1" dirty="0"/>
              <a:t>Initial Loan Set Up Steps:</a:t>
            </a:r>
          </a:p>
          <a:p>
            <a:pPr marL="63500" marR="0">
              <a:spcBef>
                <a:spcPts val="790"/>
              </a:spcBef>
              <a:spcAft>
                <a:spcPts val="0"/>
              </a:spcAft>
            </a:pPr>
            <a:r>
              <a:rPr lang="en-US" sz="1200" b="1" kern="0" dirty="0">
                <a:effectLst/>
                <a:latin typeface="Times New Roman" panose="02020603050405020304" pitchFamily="18" charset="0"/>
                <a:ea typeface="Times New Roman" panose="02020603050405020304" pitchFamily="18" charset="0"/>
              </a:rPr>
              <a:t>Step</a:t>
            </a:r>
            <a:r>
              <a:rPr lang="en-US" sz="1200" b="1" kern="0" spc="-15" dirty="0">
                <a:effectLst/>
                <a:latin typeface="Times New Roman" panose="02020603050405020304" pitchFamily="18" charset="0"/>
                <a:ea typeface="Times New Roman" panose="02020603050405020304" pitchFamily="18" charset="0"/>
              </a:rPr>
              <a:t> </a:t>
            </a:r>
            <a:r>
              <a:rPr lang="en-US" sz="1200" b="1" kern="0" dirty="0">
                <a:effectLst/>
                <a:latin typeface="Times New Roman" panose="02020603050405020304" pitchFamily="18" charset="0"/>
                <a:ea typeface="Times New Roman" panose="02020603050405020304" pitchFamily="18" charset="0"/>
              </a:rPr>
              <a:t>1</a:t>
            </a:r>
            <a:r>
              <a:rPr lang="en-US" sz="1200" b="1" kern="0" spc="-15" dirty="0">
                <a:effectLst/>
                <a:latin typeface="Times New Roman" panose="02020603050405020304" pitchFamily="18" charset="0"/>
                <a:ea typeface="Times New Roman" panose="02020603050405020304" pitchFamily="18" charset="0"/>
              </a:rPr>
              <a:t> </a:t>
            </a:r>
            <a:r>
              <a:rPr lang="en-US" sz="1200" b="1" kern="0" dirty="0">
                <a:effectLst/>
                <a:latin typeface="Times New Roman" panose="02020603050405020304" pitchFamily="18" charset="0"/>
                <a:ea typeface="Times New Roman" panose="02020603050405020304" pitchFamily="18" charset="0"/>
              </a:rPr>
              <a:t>–</a:t>
            </a:r>
            <a:r>
              <a:rPr lang="en-US" sz="1200" b="1" kern="0" spc="-15" dirty="0">
                <a:effectLst/>
                <a:latin typeface="Times New Roman" panose="02020603050405020304" pitchFamily="18" charset="0"/>
                <a:ea typeface="Times New Roman" panose="02020603050405020304" pitchFamily="18" charset="0"/>
              </a:rPr>
              <a:t> </a:t>
            </a:r>
            <a:r>
              <a:rPr lang="en-US" sz="1200" b="1" kern="0" dirty="0">
                <a:effectLst/>
                <a:latin typeface="Times New Roman" panose="02020603050405020304" pitchFamily="18" charset="0"/>
                <a:ea typeface="Times New Roman" panose="02020603050405020304" pitchFamily="18" charset="0"/>
              </a:rPr>
              <a:t>Start</a:t>
            </a:r>
            <a:r>
              <a:rPr lang="en-US" sz="1200" b="1" kern="0" spc="-20" dirty="0">
                <a:effectLst/>
                <a:latin typeface="Times New Roman" panose="02020603050405020304" pitchFamily="18" charset="0"/>
                <a:ea typeface="Times New Roman" panose="02020603050405020304" pitchFamily="18" charset="0"/>
              </a:rPr>
              <a:t> </a:t>
            </a:r>
            <a:r>
              <a:rPr lang="en-US" sz="1200" b="1" kern="0" dirty="0">
                <a:effectLst/>
                <a:latin typeface="Times New Roman" panose="02020603050405020304" pitchFamily="18" charset="0"/>
                <a:ea typeface="Times New Roman" panose="02020603050405020304" pitchFamily="18" charset="0"/>
              </a:rPr>
              <a:t>a</a:t>
            </a:r>
            <a:r>
              <a:rPr lang="en-US" sz="1200" b="1" kern="0" spc="-20" dirty="0">
                <a:effectLst/>
                <a:latin typeface="Times New Roman" panose="02020603050405020304" pitchFamily="18" charset="0"/>
                <a:ea typeface="Times New Roman" panose="02020603050405020304" pitchFamily="18" charset="0"/>
              </a:rPr>
              <a:t> file</a:t>
            </a:r>
            <a:endParaRPr lang="en-US" sz="1200" b="1" kern="0" dirty="0">
              <a:effectLst/>
              <a:latin typeface="Times New Roman" panose="02020603050405020304" pitchFamily="18" charset="0"/>
              <a:ea typeface="Times New Roman" panose="02020603050405020304" pitchFamily="18" charset="0"/>
            </a:endParaRPr>
          </a:p>
          <a:p>
            <a:pPr marL="63500" marR="0">
              <a:spcBef>
                <a:spcPts val="910"/>
              </a:spcBef>
              <a:spcAft>
                <a:spcPts val="0"/>
              </a:spcAft>
            </a:pPr>
            <a:r>
              <a:rPr lang="en-US" sz="1200" dirty="0">
                <a:effectLst/>
                <a:latin typeface="Times New Roman" panose="02020603050405020304" pitchFamily="18" charset="0"/>
                <a:ea typeface="Times New Roman" panose="02020603050405020304" pitchFamily="18" charset="0"/>
              </a:rPr>
              <a:t>There</a:t>
            </a:r>
            <a:r>
              <a:rPr lang="en-US" sz="1200" spc="-1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are</a:t>
            </a:r>
            <a:r>
              <a:rPr lang="en-US" sz="1200" spc="-1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2</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ways</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to</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start a</a:t>
            </a:r>
            <a:r>
              <a:rPr lang="en-US" sz="1200" spc="-1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file</a:t>
            </a:r>
            <a:r>
              <a:rPr lang="en-US" sz="1200" spc="-1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in</a:t>
            </a:r>
            <a:r>
              <a:rPr lang="en-US" sz="1200" spc="-5" dirty="0">
                <a:effectLst/>
                <a:latin typeface="Times New Roman" panose="02020603050405020304" pitchFamily="18" charset="0"/>
                <a:ea typeface="Times New Roman" panose="02020603050405020304" pitchFamily="18" charset="0"/>
              </a:rPr>
              <a:t> </a:t>
            </a:r>
            <a:r>
              <a:rPr lang="en-US" sz="1200" spc="-10" dirty="0" err="1">
                <a:effectLst/>
                <a:latin typeface="Times New Roman" panose="02020603050405020304" pitchFamily="18" charset="0"/>
                <a:ea typeface="Times New Roman" panose="02020603050405020304" pitchFamily="18" charset="0"/>
              </a:rPr>
              <a:t>Mortgagebot</a:t>
            </a:r>
            <a:r>
              <a:rPr lang="en-US" sz="1200" spc="-10" dirty="0">
                <a:effectLst/>
                <a:latin typeface="Times New Roman" panose="02020603050405020304" pitchFamily="18"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r>
              <a:rPr lang="en-US" sz="1200" dirty="0">
                <a:effectLst/>
                <a:latin typeface="Times New Roman" panose="02020603050405020304" pitchFamily="18" charset="0"/>
                <a:ea typeface="Times New Roman" panose="02020603050405020304" pitchFamily="18" charset="0"/>
              </a:rPr>
              <a:t>1) At the top of </a:t>
            </a:r>
            <a:r>
              <a:rPr lang="en-US" sz="1200" dirty="0" err="1">
                <a:effectLst/>
                <a:latin typeface="Times New Roman" panose="02020603050405020304" pitchFamily="18" charset="0"/>
                <a:ea typeface="Times New Roman" panose="02020603050405020304" pitchFamily="18" charset="0"/>
              </a:rPr>
              <a:t>MortgageBot</a:t>
            </a:r>
            <a:r>
              <a:rPr lang="en-US" sz="1200" dirty="0">
                <a:effectLst/>
                <a:latin typeface="Times New Roman" panose="02020603050405020304" pitchFamily="18" charset="0"/>
                <a:ea typeface="Times New Roman" panose="02020603050405020304" pitchFamily="18" charset="0"/>
              </a:rPr>
              <a:t> is a section that states Create a loan, here is a screen shot:</a:t>
            </a:r>
          </a:p>
          <a:p>
            <a:pPr marL="0" marR="0" lvl="0" indent="0">
              <a:spcBef>
                <a:spcPts val="910"/>
              </a:spcBef>
              <a:spcAft>
                <a:spcPts val="0"/>
              </a:spcAft>
              <a:buSzPts val="1200"/>
              <a:buNone/>
              <a:tabLst>
                <a:tab pos="749935" algn="l"/>
              </a:tabLst>
            </a:pPr>
            <a:r>
              <a:rPr lang="en-US" sz="1200" dirty="0">
                <a:effectLst/>
                <a:latin typeface="Times New Roman" panose="02020603050405020304" pitchFamily="18" charset="0"/>
                <a:ea typeface="Times New Roman" panose="02020603050405020304" pitchFamily="18" charset="0"/>
              </a:rPr>
              <a:t>     </a:t>
            </a:r>
          </a:p>
          <a:p>
            <a:pPr marL="0" marR="0" lvl="0" indent="0">
              <a:spcBef>
                <a:spcPts val="910"/>
              </a:spcBef>
              <a:spcAft>
                <a:spcPts val="0"/>
              </a:spcAft>
              <a:buSzPts val="1200"/>
              <a:buNone/>
              <a:tabLst>
                <a:tab pos="749935" algn="l"/>
              </a:tabLst>
            </a:pPr>
            <a:endParaRPr lang="en-US" sz="1200" dirty="0">
              <a:effectLst/>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200"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200" dirty="0">
              <a:effectLst/>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200" dirty="0">
              <a:effectLst/>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r>
              <a:rPr lang="en-US" sz="1200" dirty="0">
                <a:effectLst/>
                <a:latin typeface="Times New Roman" panose="02020603050405020304" pitchFamily="18" charset="0"/>
                <a:ea typeface="Times New Roman" panose="02020603050405020304" pitchFamily="18" charset="0"/>
              </a:rPr>
              <a:t>2) Upload</a:t>
            </a:r>
            <a:r>
              <a:rPr lang="en-US" sz="1200" spc="-2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a</a:t>
            </a:r>
            <a:r>
              <a:rPr lang="en-US" sz="1200" spc="-3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FNMA</a:t>
            </a:r>
            <a:r>
              <a:rPr lang="en-US" sz="1200" spc="-2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3.4</a:t>
            </a:r>
            <a:r>
              <a:rPr lang="en-US" sz="1200" spc="-20" dirty="0">
                <a:effectLst/>
                <a:latin typeface="Times New Roman" panose="02020603050405020304" pitchFamily="18" charset="0"/>
                <a:ea typeface="Times New Roman" panose="02020603050405020304" pitchFamily="18" charset="0"/>
              </a:rPr>
              <a:t> file</a:t>
            </a:r>
            <a:endParaRPr lang="en-US" sz="1100" dirty="0">
              <a:effectLst/>
              <a:latin typeface="Times New Roman" panose="02020603050405020304" pitchFamily="18" charset="0"/>
              <a:ea typeface="Times New Roman" panose="02020603050405020304" pitchFamily="18" charset="0"/>
            </a:endParaRPr>
          </a:p>
          <a:p>
            <a:pPr marL="742950" marR="189865" lvl="1" indent="-285750">
              <a:lnSpc>
                <a:spcPct val="107000"/>
              </a:lnSpc>
              <a:spcBef>
                <a:spcPts val="115"/>
              </a:spcBef>
              <a:spcAft>
                <a:spcPts val="0"/>
              </a:spcAft>
              <a:buSzPts val="1200"/>
              <a:buFont typeface="Times New Roman" panose="02020603050405020304" pitchFamily="18" charset="0"/>
              <a:buAutoNum type="alphaLcPeriod"/>
              <a:tabLst>
                <a:tab pos="1207135" algn="l"/>
              </a:tabLst>
            </a:pPr>
            <a:r>
              <a:rPr lang="en-US" sz="1200" spc="-5" dirty="0">
                <a:effectLst/>
                <a:latin typeface="Times New Roman" panose="02020603050405020304" pitchFamily="18" charset="0"/>
                <a:ea typeface="Times New Roman" panose="02020603050405020304" pitchFamily="18" charset="0"/>
              </a:rPr>
              <a:t>This</a:t>
            </a:r>
            <a:r>
              <a:rPr lang="en-US" sz="1200" spc="-15"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will</a:t>
            </a:r>
            <a:r>
              <a:rPr lang="en-US" sz="1200" spc="-15"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include</a:t>
            </a:r>
            <a:r>
              <a:rPr lang="en-US" sz="1200" spc="-15"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the</a:t>
            </a:r>
            <a:r>
              <a:rPr lang="en-US" sz="1200" spc="-20"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URLA/1003</a:t>
            </a:r>
            <a:r>
              <a:rPr lang="en-US" sz="1200" spc="-15"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details</a:t>
            </a:r>
            <a:r>
              <a:rPr lang="en-US" sz="1200" spc="-15"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only.</a:t>
            </a:r>
            <a:r>
              <a:rPr lang="en-US" sz="1200" spc="200"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LE</a:t>
            </a:r>
            <a:r>
              <a:rPr lang="en-US" sz="1200" spc="-15"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fees</a:t>
            </a:r>
            <a:r>
              <a:rPr lang="en-US" sz="1200" spc="-15"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and</a:t>
            </a:r>
            <a:r>
              <a:rPr lang="en-US" sz="1200" spc="-15"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other</a:t>
            </a:r>
            <a:r>
              <a:rPr lang="en-US" sz="1200" spc="-15"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file</a:t>
            </a:r>
            <a:r>
              <a:rPr lang="en-US" sz="1200" spc="-20"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details that may be in your system will not be captured and will not be uploaded to our LOS.</a:t>
            </a:r>
            <a:endParaRPr lang="en-US" sz="1100" spc="-5" dirty="0">
              <a:effectLst/>
              <a:latin typeface="Times New Roman" panose="02020603050405020304" pitchFamily="18" charset="0"/>
              <a:ea typeface="Times New Roman" panose="02020603050405020304" pitchFamily="18" charset="0"/>
            </a:endParaRPr>
          </a:p>
          <a:p>
            <a:pPr marL="0" marR="0" lvl="0" indent="0">
              <a:lnSpc>
                <a:spcPts val="1375"/>
              </a:lnSpc>
              <a:spcBef>
                <a:spcPts val="0"/>
              </a:spcBef>
              <a:spcAft>
                <a:spcPts val="0"/>
              </a:spcAft>
              <a:buSzPts val="1200"/>
              <a:buNone/>
              <a:tabLst>
                <a:tab pos="749935" algn="l"/>
              </a:tabLst>
            </a:pPr>
            <a:r>
              <a:rPr lang="en-US" sz="1200" dirty="0">
                <a:effectLst/>
                <a:latin typeface="Times New Roman" panose="02020603050405020304" pitchFamily="18" charset="0"/>
                <a:ea typeface="Times New Roman" panose="02020603050405020304" pitchFamily="18" charset="0"/>
              </a:rPr>
              <a:t>3) Manual</a:t>
            </a:r>
            <a:r>
              <a:rPr lang="en-US" sz="1200" spc="-1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entry</a:t>
            </a:r>
            <a:r>
              <a:rPr lang="en-US" sz="1200" spc="-1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of</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the</a:t>
            </a:r>
            <a:r>
              <a:rPr lang="en-US" sz="1200" spc="-5" dirty="0">
                <a:effectLst/>
                <a:latin typeface="Times New Roman" panose="02020603050405020304" pitchFamily="18" charset="0"/>
                <a:ea typeface="Times New Roman" panose="02020603050405020304" pitchFamily="18" charset="0"/>
              </a:rPr>
              <a:t> </a:t>
            </a:r>
            <a:r>
              <a:rPr lang="en-US" sz="1200" spc="-20" dirty="0">
                <a:effectLst/>
                <a:latin typeface="Times New Roman" panose="02020603050405020304" pitchFamily="18" charset="0"/>
                <a:ea typeface="Times New Roman" panose="02020603050405020304" pitchFamily="18" charset="0"/>
              </a:rPr>
              <a:t>URLA</a:t>
            </a:r>
            <a:endParaRPr lang="en-US" sz="1100" dirty="0">
              <a:effectLst/>
              <a:latin typeface="Times New Roman" panose="02020603050405020304" pitchFamily="18" charset="0"/>
              <a:ea typeface="Times New Roman" panose="02020603050405020304" pitchFamily="18" charset="0"/>
            </a:endParaRPr>
          </a:p>
          <a:p>
            <a:pPr marL="742950" marR="247650" lvl="1" indent="-285750">
              <a:lnSpc>
                <a:spcPct val="107000"/>
              </a:lnSpc>
              <a:spcBef>
                <a:spcPts val="105"/>
              </a:spcBef>
              <a:spcAft>
                <a:spcPts val="0"/>
              </a:spcAft>
              <a:buSzPts val="1200"/>
              <a:buFont typeface="Times New Roman" panose="02020603050405020304" pitchFamily="18" charset="0"/>
              <a:buAutoNum type="alphaLcPeriod"/>
              <a:tabLst>
                <a:tab pos="1207135" algn="l"/>
              </a:tabLst>
            </a:pPr>
            <a:r>
              <a:rPr lang="en-US" sz="1200" spc="-5" dirty="0">
                <a:effectLst/>
                <a:latin typeface="Times New Roman" panose="02020603050405020304" pitchFamily="18" charset="0"/>
                <a:ea typeface="Times New Roman" panose="02020603050405020304" pitchFamily="18" charset="0"/>
              </a:rPr>
              <a:t>This</a:t>
            </a:r>
            <a:r>
              <a:rPr lang="en-US" sz="1200" spc="-15"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will</a:t>
            </a:r>
            <a:r>
              <a:rPr lang="en-US" sz="1200" spc="-15"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be</a:t>
            </a:r>
            <a:r>
              <a:rPr lang="en-US" sz="1200" spc="-15"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a</a:t>
            </a:r>
            <a:r>
              <a:rPr lang="en-US" sz="1200" spc="-20"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full</a:t>
            </a:r>
            <a:r>
              <a:rPr lang="en-US" sz="1200" spc="-15"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manual</a:t>
            </a:r>
            <a:r>
              <a:rPr lang="en-US" sz="1200" spc="-15"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entry</a:t>
            </a:r>
            <a:r>
              <a:rPr lang="en-US" sz="1200" spc="-15"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of</a:t>
            </a:r>
            <a:r>
              <a:rPr lang="en-US" sz="1200" spc="-15"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the</a:t>
            </a:r>
            <a:r>
              <a:rPr lang="en-US" sz="1200" spc="-25"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data</a:t>
            </a:r>
            <a:r>
              <a:rPr lang="en-US" sz="1200" spc="-15"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into</a:t>
            </a:r>
            <a:r>
              <a:rPr lang="en-US" sz="1200" spc="-15"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our</a:t>
            </a:r>
            <a:r>
              <a:rPr lang="en-US" sz="1200" spc="-15"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system.</a:t>
            </a:r>
            <a:r>
              <a:rPr lang="en-US" sz="1200" spc="200"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Estimated</a:t>
            </a:r>
            <a:r>
              <a:rPr lang="en-US" sz="1200" spc="-15"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time for data entry is 10 – 20 minutes for the URLA data</a:t>
            </a:r>
            <a:endParaRPr lang="en-US" sz="1100" spc="-5" dirty="0">
              <a:effectLst/>
              <a:latin typeface="Times New Roman" panose="02020603050405020304" pitchFamily="18" charset="0"/>
              <a:ea typeface="Times New Roman" panose="02020603050405020304" pitchFamily="18" charset="0"/>
            </a:endParaRPr>
          </a:p>
          <a:p>
            <a:pPr marL="0" indent="0">
              <a:buNone/>
            </a:pPr>
            <a:r>
              <a:rPr lang="en-US" sz="1200" dirty="0"/>
              <a:t>4) </a:t>
            </a:r>
            <a:r>
              <a:rPr lang="en-US" sz="1200" dirty="0">
                <a:latin typeface="Times New Roman" panose="02020603050405020304" pitchFamily="18" charset="0"/>
                <a:cs typeface="Times New Roman" panose="02020603050405020304" pitchFamily="18" charset="0"/>
              </a:rPr>
              <a:t>FSB does not require any submission form in order to start your loan process. However, to assist you we will need to have your credit vendor login and password entered as a note into each loan. To add this note, please see the screen shots below. First click on the pencil in the top right had corner of each loan. Then add your information to the note pad, select Account Executive, and then hit save.</a:t>
            </a:r>
          </a:p>
          <a:p>
            <a:pPr marL="0" indent="0">
              <a:buNone/>
            </a:pPr>
            <a:endParaRPr lang="en-US" sz="1200" dirty="0">
              <a:latin typeface="Times New Roman" panose="02020603050405020304" pitchFamily="18" charset="0"/>
              <a:cs typeface="Times New Roman" panose="02020603050405020304" pitchFamily="18" charset="0"/>
            </a:endParaRPr>
          </a:p>
          <a:p>
            <a:pPr marL="0" indent="0">
              <a:buNone/>
            </a:pPr>
            <a:endParaRPr lang="en-US" sz="1200" b="1" dirty="0">
              <a:latin typeface="Times New Roman" panose="02020603050405020304" pitchFamily="18" charset="0"/>
              <a:cs typeface="Times New Roman" panose="02020603050405020304" pitchFamily="18" charset="0"/>
            </a:endParaRPr>
          </a:p>
          <a:p>
            <a:pPr marL="0" indent="0">
              <a:buNone/>
            </a:pPr>
            <a:endParaRPr lang="en-US" sz="1200" b="1" dirty="0">
              <a:latin typeface="Times New Roman" panose="02020603050405020304" pitchFamily="18" charset="0"/>
              <a:cs typeface="Times New Roman" panose="02020603050405020304" pitchFamily="18" charset="0"/>
            </a:endParaRPr>
          </a:p>
          <a:p>
            <a:pPr marL="0" indent="0">
              <a:buNone/>
            </a:pPr>
            <a:endParaRPr lang="en-US" sz="1200" b="1" dirty="0">
              <a:latin typeface="Times New Roman" panose="02020603050405020304" pitchFamily="18" charset="0"/>
              <a:cs typeface="Times New Roman" panose="02020603050405020304" pitchFamily="18" charset="0"/>
            </a:endParaRPr>
          </a:p>
          <a:p>
            <a:pPr marL="0" indent="0">
              <a:buNone/>
            </a:pPr>
            <a:endParaRPr lang="en-US" sz="1200" b="1" dirty="0">
              <a:latin typeface="Times New Roman" panose="02020603050405020304" pitchFamily="18" charset="0"/>
              <a:cs typeface="Times New Roman" panose="02020603050405020304" pitchFamily="18" charset="0"/>
            </a:endParaRPr>
          </a:p>
          <a:p>
            <a:pPr marL="0" indent="0">
              <a:buNone/>
            </a:pPr>
            <a:endParaRPr lang="en-US" sz="1200" b="1" dirty="0">
              <a:latin typeface="Times New Roman" panose="02020603050405020304" pitchFamily="18" charset="0"/>
              <a:cs typeface="Times New Roman" panose="02020603050405020304" pitchFamily="18" charset="0"/>
            </a:endParaRPr>
          </a:p>
          <a:p>
            <a:pPr marL="0" indent="0">
              <a:buNone/>
            </a:pPr>
            <a:endParaRPr lang="en-US" sz="1200" b="1" dirty="0">
              <a:latin typeface="Times New Roman" panose="02020603050405020304" pitchFamily="18" charset="0"/>
              <a:cs typeface="Times New Roman" panose="02020603050405020304" pitchFamily="18" charset="0"/>
            </a:endParaRPr>
          </a:p>
          <a:p>
            <a:pPr marL="0" indent="0">
              <a:buNone/>
            </a:pPr>
            <a:endParaRPr lang="en-US" sz="1200" b="1" dirty="0">
              <a:latin typeface="Times New Roman" panose="02020603050405020304" pitchFamily="18" charset="0"/>
              <a:cs typeface="Times New Roman" panose="02020603050405020304" pitchFamily="18" charset="0"/>
            </a:endParaRPr>
          </a:p>
          <a:p>
            <a:pPr>
              <a:buFont typeface="Wingdings" panose="05000000000000000000" pitchFamily="2" charset="2"/>
              <a:buChar char="ü"/>
            </a:pPr>
            <a:endParaRPr lang="en-US" sz="1200" dirty="0"/>
          </a:p>
        </p:txBody>
      </p:sp>
      <p:sp>
        <p:nvSpPr>
          <p:cNvPr id="4" name="Text Placeholder 3">
            <a:extLst>
              <a:ext uri="{FF2B5EF4-FFF2-40B4-BE49-F238E27FC236}">
                <a16:creationId xmlns:a16="http://schemas.microsoft.com/office/drawing/2014/main" id="{94D17AC8-EEFD-4D9F-BF08-BD845C56FEF7}"/>
              </a:ext>
            </a:extLst>
          </p:cNvPr>
          <p:cNvSpPr>
            <a:spLocks noGrp="1"/>
          </p:cNvSpPr>
          <p:nvPr>
            <p:ph type="body" sz="half" idx="2"/>
          </p:nvPr>
        </p:nvSpPr>
        <p:spPr>
          <a:xfrm>
            <a:off x="723900" y="2101334"/>
            <a:ext cx="3855720" cy="4517579"/>
          </a:xfrm>
        </p:spPr>
        <p:txBody>
          <a:bodyPr>
            <a:normAutofit/>
          </a:bodyPr>
          <a:lstStyle/>
          <a:p>
            <a:r>
              <a:rPr lang="en-US" dirty="0"/>
              <a:t>Starting a loan within </a:t>
            </a:r>
            <a:r>
              <a:rPr lang="en-US" dirty="0" err="1"/>
              <a:t>MortgageBot</a:t>
            </a:r>
            <a:r>
              <a:rPr lang="en-US" dirty="0"/>
              <a:t> is very simple. Please see the steps on the right in order to have us take a look at a prequal, get a rate/price quote, run AUS, order an MI Certificate, or submit your loan to underwriting. The information to the right is the first step, which is setting up each loan.</a:t>
            </a:r>
          </a:p>
          <a:p>
            <a:endParaRPr lang="en-US" dirty="0"/>
          </a:p>
        </p:txBody>
      </p:sp>
      <p:pic>
        <p:nvPicPr>
          <p:cNvPr id="6" name="Picture 5" descr="Graphical user interface, application&#10;&#10;Description automatically generated">
            <a:extLst>
              <a:ext uri="{FF2B5EF4-FFF2-40B4-BE49-F238E27FC236}">
                <a16:creationId xmlns:a16="http://schemas.microsoft.com/office/drawing/2014/main" id="{2F7DAF01-4A61-529D-8A52-2CF82A6AB3E5}"/>
              </a:ext>
            </a:extLst>
          </p:cNvPr>
          <p:cNvPicPr>
            <a:picLocks noChangeAspect="1"/>
          </p:cNvPicPr>
          <p:nvPr/>
        </p:nvPicPr>
        <p:blipFill>
          <a:blip r:embed="rId2"/>
          <a:stretch>
            <a:fillRect/>
          </a:stretch>
        </p:blipFill>
        <p:spPr>
          <a:xfrm>
            <a:off x="5825770" y="1465459"/>
            <a:ext cx="4075559" cy="1116965"/>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E7F31DD5-3C32-7FBC-60E4-7AF2C983E66D}"/>
              </a:ext>
            </a:extLst>
          </p:cNvPr>
          <p:cNvPicPr>
            <a:picLocks noChangeAspect="1"/>
          </p:cNvPicPr>
          <p:nvPr/>
        </p:nvPicPr>
        <p:blipFill>
          <a:blip r:embed="rId3"/>
          <a:stretch>
            <a:fillRect/>
          </a:stretch>
        </p:blipFill>
        <p:spPr>
          <a:xfrm>
            <a:off x="5912818" y="5119072"/>
            <a:ext cx="3232878" cy="1633872"/>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2171B6E0-E05F-6CE3-C84B-6846B9FC5F3A}"/>
              </a:ext>
            </a:extLst>
          </p:cNvPr>
          <p:cNvPicPr>
            <a:picLocks noChangeAspect="1"/>
          </p:cNvPicPr>
          <p:nvPr/>
        </p:nvPicPr>
        <p:blipFill>
          <a:blip r:embed="rId4"/>
          <a:stretch>
            <a:fillRect/>
          </a:stretch>
        </p:blipFill>
        <p:spPr>
          <a:xfrm>
            <a:off x="9295276" y="4181331"/>
            <a:ext cx="2363685" cy="2612060"/>
          </a:xfrm>
          <a:prstGeom prst="rect">
            <a:avLst/>
          </a:prstGeom>
        </p:spPr>
      </p:pic>
    </p:spTree>
    <p:extLst>
      <p:ext uri="{BB962C8B-B14F-4D97-AF65-F5344CB8AC3E}">
        <p14:creationId xmlns:p14="http://schemas.microsoft.com/office/powerpoint/2010/main" val="2838073746"/>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93813dd7ca6ad654711aa0ab317e03a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f11dc0ce689dd3925e84e4e35398c6e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E48938-CE0A-4976-83E6-A8FD4583CC20}">
  <ds:schemaRefs>
    <ds:schemaRef ds:uri="http://schemas.microsoft.com/sharepoint/v3/contenttype/forms"/>
  </ds:schemaRefs>
</ds:datastoreItem>
</file>

<file path=customXml/itemProps2.xml><?xml version="1.0" encoding="utf-8"?>
<ds:datastoreItem xmlns:ds="http://schemas.openxmlformats.org/officeDocument/2006/customXml" ds:itemID="{E755A93C-578E-47D2-96A6-AF17136F6BCE}">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7F32B251-29F3-43CE-BD66-A3B48CC7BC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Travel design</Template>
  <TotalTime>10106</TotalTime>
  <Words>8045</Words>
  <Application>Microsoft Office PowerPoint</Application>
  <PresentationFormat>Widescreen</PresentationFormat>
  <Paragraphs>658</Paragraphs>
  <Slides>45</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Arial</vt:lpstr>
      <vt:lpstr>Calibri</vt:lpstr>
      <vt:lpstr>Franklin Gothic Book</vt:lpstr>
      <vt:lpstr>PT Sans</vt:lpstr>
      <vt:lpstr>Times New Roman</vt:lpstr>
      <vt:lpstr>Wingdings</vt:lpstr>
      <vt:lpstr>Crop</vt:lpstr>
      <vt:lpstr>How To Correspond Loans </vt:lpstr>
      <vt:lpstr>Training Agenda</vt:lpstr>
      <vt:lpstr>Meet Your FSB Team!  </vt:lpstr>
      <vt:lpstr>A Few Important Questions…</vt:lpstr>
      <vt:lpstr>Why FSB?</vt:lpstr>
      <vt:lpstr>Account Executive The addition to your team you always needed!</vt:lpstr>
      <vt:lpstr>Mortgage Support The addition to your team you always needed!</vt:lpstr>
      <vt:lpstr>Let’s Talk LOS!</vt:lpstr>
      <vt:lpstr>Starting a loan with FSB</vt:lpstr>
      <vt:lpstr>Starting a loan with FSB</vt:lpstr>
      <vt:lpstr>Starting a loan with FSB</vt:lpstr>
      <vt:lpstr>Starting a loan with FSB</vt:lpstr>
      <vt:lpstr> Correspondent Fees</vt:lpstr>
      <vt:lpstr>Starting a loan with FSB</vt:lpstr>
      <vt:lpstr>Starting a loan with FSB</vt:lpstr>
      <vt:lpstr>Starting a loan with FSB</vt:lpstr>
      <vt:lpstr>Processing Government Loans</vt:lpstr>
      <vt:lpstr>Processing Tips</vt:lpstr>
      <vt:lpstr>Starting a loan with FSB</vt:lpstr>
      <vt:lpstr>Starting a loan with FSB</vt:lpstr>
      <vt:lpstr>Starting a loan with FSB</vt:lpstr>
      <vt:lpstr>Starting a loan with FSB</vt:lpstr>
      <vt:lpstr>Starting a loan with FSB</vt:lpstr>
      <vt:lpstr>Starting a loan with FSB</vt:lpstr>
      <vt:lpstr>Starting a loan with FSB</vt:lpstr>
      <vt:lpstr>Starting a loan with FSB</vt:lpstr>
      <vt:lpstr>Additional Possible Work- Flows</vt:lpstr>
      <vt:lpstr>Additional Possible Work- Flows</vt:lpstr>
      <vt:lpstr>Additional Possible Work- Flows</vt:lpstr>
      <vt:lpstr>Mortgagebot Demo</vt:lpstr>
      <vt:lpstr>Program Highlights</vt:lpstr>
      <vt:lpstr>Government Loan Disclaimer </vt:lpstr>
      <vt:lpstr>VA Basics</vt:lpstr>
      <vt:lpstr>VA – the most under used program available!</vt:lpstr>
      <vt:lpstr>VA &amp; Credit</vt:lpstr>
      <vt:lpstr>VA &amp; Income</vt:lpstr>
      <vt:lpstr>VA &amp; Property</vt:lpstr>
      <vt:lpstr>Need more VA Info?</vt:lpstr>
      <vt:lpstr>USDA Basics</vt:lpstr>
      <vt:lpstr>USDA – The best rural program available!</vt:lpstr>
      <vt:lpstr>USDA &amp; Credit</vt:lpstr>
      <vt:lpstr>USDA &amp; Income</vt:lpstr>
      <vt:lpstr>USDA &amp; Property</vt:lpstr>
      <vt:lpstr>Need more USDA Info?</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Broker Loans</dc:title>
  <dc:creator>Toni Pierce</dc:creator>
  <cp:lastModifiedBy>Robert Anderson</cp:lastModifiedBy>
  <cp:revision>317</cp:revision>
  <dcterms:created xsi:type="dcterms:W3CDTF">2022-02-10T22:18:25Z</dcterms:created>
  <dcterms:modified xsi:type="dcterms:W3CDTF">2024-11-04T17:21:41Z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