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Lst>
  <p:notesMasterIdLst>
    <p:notesMasterId r:id="rId62"/>
  </p:notesMasterIdLst>
  <p:handoutMasterIdLst>
    <p:handoutMasterId r:id="rId63"/>
  </p:handoutMasterIdLst>
  <p:sldIdLst>
    <p:sldId id="257" r:id="rId5"/>
    <p:sldId id="261" r:id="rId6"/>
    <p:sldId id="272" r:id="rId7"/>
    <p:sldId id="266" r:id="rId8"/>
    <p:sldId id="274" r:id="rId9"/>
    <p:sldId id="275" r:id="rId10"/>
    <p:sldId id="277" r:id="rId11"/>
    <p:sldId id="303" r:id="rId12"/>
    <p:sldId id="276" r:id="rId13"/>
    <p:sldId id="304" r:id="rId14"/>
    <p:sldId id="315" r:id="rId15"/>
    <p:sldId id="305" r:id="rId16"/>
    <p:sldId id="307" r:id="rId17"/>
    <p:sldId id="278" r:id="rId18"/>
    <p:sldId id="279" r:id="rId19"/>
    <p:sldId id="308" r:id="rId20"/>
    <p:sldId id="309" r:id="rId21"/>
    <p:sldId id="310" r:id="rId22"/>
    <p:sldId id="280" r:id="rId23"/>
    <p:sldId id="281" r:id="rId24"/>
    <p:sldId id="311" r:id="rId25"/>
    <p:sldId id="317" r:id="rId26"/>
    <p:sldId id="318" r:id="rId27"/>
    <p:sldId id="319" r:id="rId28"/>
    <p:sldId id="312" r:id="rId29"/>
    <p:sldId id="320" r:id="rId30"/>
    <p:sldId id="321" r:id="rId31"/>
    <p:sldId id="313" r:id="rId32"/>
    <p:sldId id="314" r:id="rId33"/>
    <p:sldId id="322" r:id="rId34"/>
    <p:sldId id="323" r:id="rId35"/>
    <p:sldId id="324" r:id="rId36"/>
    <p:sldId id="325" r:id="rId37"/>
    <p:sldId id="326" r:id="rId38"/>
    <p:sldId id="327" r:id="rId39"/>
    <p:sldId id="328" r:id="rId40"/>
    <p:sldId id="283" r:id="rId41"/>
    <p:sldId id="284" r:id="rId42"/>
    <p:sldId id="285" r:id="rId43"/>
    <p:sldId id="286" r:id="rId44"/>
    <p:sldId id="287" r:id="rId45"/>
    <p:sldId id="288" r:id="rId46"/>
    <p:sldId id="289" r:id="rId47"/>
    <p:sldId id="290" r:id="rId48"/>
    <p:sldId id="292" r:id="rId49"/>
    <p:sldId id="293" r:id="rId50"/>
    <p:sldId id="294" r:id="rId51"/>
    <p:sldId id="295" r:id="rId52"/>
    <p:sldId id="296" r:id="rId53"/>
    <p:sldId id="291" r:id="rId54"/>
    <p:sldId id="297" r:id="rId55"/>
    <p:sldId id="298" r:id="rId56"/>
    <p:sldId id="299" r:id="rId57"/>
    <p:sldId id="300" r:id="rId58"/>
    <p:sldId id="301" r:id="rId59"/>
    <p:sldId id="302" r:id="rId60"/>
    <p:sldId id="273"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3EBACB-6218-9E59-564B-7C2A13425CFA}" v="2" dt="2024-11-04T17:30:12.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28"/>
  </p:normalViewPr>
  <p:slideViewPr>
    <p:cSldViewPr snapToGrid="0" snapToObjects="1">
      <p:cViewPr varScale="1">
        <p:scale>
          <a:sx n="74" d="100"/>
          <a:sy n="74" d="100"/>
        </p:scale>
        <p:origin x="582" y="54"/>
      </p:cViewPr>
      <p:guideLst/>
    </p:cSldViewPr>
  </p:slideViewPr>
  <p:notesTextViewPr>
    <p:cViewPr>
      <p:scale>
        <a:sx n="1" d="1"/>
        <a:sy n="1" d="1"/>
      </p:scale>
      <p:origin x="0" y="0"/>
    </p:cViewPr>
  </p:notesTextViewPr>
  <p:notesViewPr>
    <p:cSldViewPr snapToGrid="0" snapToObjects="1">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03D04-C97E-4622-AE07-D0307CB3B4CA}" type="doc">
      <dgm:prSet loTypeId="urn:microsoft.com/office/officeart/2016/7/layout/LinearArrowProcessNumbered" loCatId="process" qsTypeId="urn:microsoft.com/office/officeart/2005/8/quickstyle/simple2" qsCatId="simple" csTypeId="urn:microsoft.com/office/officeart/2005/8/colors/accent2_2" csCatId="accent2" phldr="1"/>
      <dgm:spPr/>
      <dgm:t>
        <a:bodyPr/>
        <a:lstStyle/>
        <a:p>
          <a:endParaRPr lang="en-US"/>
        </a:p>
      </dgm:t>
    </dgm:pt>
    <dgm:pt modelId="{AAC263CB-8256-4B03-92FE-1622698FB3E9}">
      <dgm:prSet custT="1"/>
      <dgm:spPr>
        <a:solidFill>
          <a:schemeClr val="accent2">
            <a:lumMod val="20000"/>
            <a:lumOff val="80000"/>
            <a:alpha val="90000"/>
          </a:schemeClr>
        </a:solidFill>
        <a:ln>
          <a:noFill/>
        </a:ln>
      </dgm:spPr>
      <dgm:t>
        <a:bodyPr anchor="ctr"/>
        <a:lstStyle/>
        <a:p>
          <a:pPr algn="ctr"/>
          <a:r>
            <a:rPr lang="en-US" sz="1400" dirty="0"/>
            <a:t>Brokered loans close in the name of the Lender – Flanagan State Bank</a:t>
          </a:r>
        </a:p>
      </dgm:t>
    </dgm:pt>
    <dgm:pt modelId="{0BEED663-FC38-4EAD-940F-4C475D2C87DB}" type="parTrans" cxnId="{C5E94186-9CB6-4C42-92B3-C546CC53A7B9}">
      <dgm:prSet/>
      <dgm:spPr/>
      <dgm:t>
        <a:bodyPr/>
        <a:lstStyle/>
        <a:p>
          <a:endParaRPr lang="en-US" sz="4000"/>
        </a:p>
      </dgm:t>
    </dgm:pt>
    <dgm:pt modelId="{808B76D0-8EC7-469A-93AC-7A6017188A9D}" type="sibTrans" cxnId="{C5E94186-9CB6-4C42-92B3-C546CC53A7B9}">
      <dgm:prSet phldrT="1" phldr="0"/>
      <dgm:spPr>
        <a:solidFill>
          <a:schemeClr val="accent2"/>
        </a:solidFill>
        <a:ln>
          <a:noFill/>
        </a:ln>
      </dgm:spPr>
      <dgm:t>
        <a:bodyPr/>
        <a:lstStyle/>
        <a:p>
          <a:r>
            <a:rPr lang="en-US">
              <a:solidFill>
                <a:schemeClr val="bg2"/>
              </a:solidFill>
            </a:rPr>
            <a:t>1</a:t>
          </a:r>
          <a:endParaRPr lang="en-US" dirty="0">
            <a:solidFill>
              <a:schemeClr val="bg2"/>
            </a:solidFill>
          </a:endParaRPr>
        </a:p>
      </dgm:t>
    </dgm:pt>
    <dgm:pt modelId="{4E8D2E69-0173-4BD3-B96A-7A9C5DD12B47}">
      <dgm:prSet custT="1"/>
      <dgm:spPr>
        <a:solidFill>
          <a:schemeClr val="accent2">
            <a:lumMod val="20000"/>
            <a:lumOff val="80000"/>
            <a:alpha val="90000"/>
          </a:schemeClr>
        </a:solidFill>
        <a:ln>
          <a:noFill/>
        </a:ln>
      </dgm:spPr>
      <dgm:t>
        <a:bodyPr anchor="ctr"/>
        <a:lstStyle/>
        <a:p>
          <a:pPr algn="ctr"/>
          <a:r>
            <a:rPr lang="en-US" sz="1400" dirty="0"/>
            <a:t>Broker Compensation will either be Lender Paid Comp or Borrower Paid Comp – it cannot be both</a:t>
          </a:r>
        </a:p>
      </dgm:t>
    </dgm:pt>
    <dgm:pt modelId="{B954BF22-E3B3-4A1C-802E-590228BE2D9C}" type="parTrans" cxnId="{0F866C41-EB5F-47BD-A2CD-A58671F15B67}">
      <dgm:prSet/>
      <dgm:spPr/>
      <dgm:t>
        <a:bodyPr/>
        <a:lstStyle/>
        <a:p>
          <a:endParaRPr lang="en-US" sz="4000"/>
        </a:p>
      </dgm:t>
    </dgm:pt>
    <dgm:pt modelId="{FEF1E80E-8A9E-4B0A-817C-2A4CFDCF3FB2}" type="sibTrans" cxnId="{0F866C41-EB5F-47BD-A2CD-A58671F15B67}">
      <dgm:prSet phldrT="2" phldr="0"/>
      <dgm:spPr>
        <a:solidFill>
          <a:schemeClr val="accent2"/>
        </a:solidFill>
        <a:ln>
          <a:noFill/>
        </a:ln>
      </dgm:spPr>
      <dgm:t>
        <a:bodyPr/>
        <a:lstStyle/>
        <a:p>
          <a:r>
            <a:rPr lang="en-US">
              <a:solidFill>
                <a:schemeClr val="bg2"/>
              </a:solidFill>
            </a:rPr>
            <a:t>2</a:t>
          </a:r>
          <a:endParaRPr lang="en-US" dirty="0">
            <a:solidFill>
              <a:schemeClr val="bg2"/>
            </a:solidFill>
          </a:endParaRPr>
        </a:p>
      </dgm:t>
    </dgm:pt>
    <dgm:pt modelId="{93A6A030-ABAB-4EFA-B539-0FDB3E07C1EF}">
      <dgm:prSet custT="1"/>
      <dgm:spPr>
        <a:solidFill>
          <a:schemeClr val="accent2">
            <a:lumMod val="20000"/>
            <a:lumOff val="80000"/>
            <a:alpha val="90000"/>
          </a:schemeClr>
        </a:solidFill>
        <a:ln>
          <a:noFill/>
        </a:ln>
      </dgm:spPr>
      <dgm:t>
        <a:bodyPr anchor="ctr"/>
        <a:lstStyle/>
        <a:p>
          <a:pPr algn="ctr"/>
          <a:r>
            <a:rPr lang="en-US" sz="1400" dirty="0"/>
            <a:t>All Title, HOI, Appraisal will be in the Lender’s Name!</a:t>
          </a:r>
        </a:p>
      </dgm:t>
    </dgm:pt>
    <dgm:pt modelId="{3D674B97-6DC6-4A12-85BA-0976D3064237}" type="parTrans" cxnId="{4B40C8DC-6B57-4F5B-8440-7241C649700B}">
      <dgm:prSet/>
      <dgm:spPr/>
      <dgm:t>
        <a:bodyPr/>
        <a:lstStyle/>
        <a:p>
          <a:endParaRPr lang="en-US" sz="4000"/>
        </a:p>
      </dgm:t>
    </dgm:pt>
    <dgm:pt modelId="{BFE0749E-E343-4A6F-BD09-2810EE6B4BD7}" type="sibTrans" cxnId="{4B40C8DC-6B57-4F5B-8440-7241C649700B}">
      <dgm:prSet phldrT="3" phldr="0"/>
      <dgm:spPr>
        <a:solidFill>
          <a:schemeClr val="accent2"/>
        </a:solidFill>
        <a:ln>
          <a:noFill/>
        </a:ln>
      </dgm:spPr>
      <dgm:t>
        <a:bodyPr/>
        <a:lstStyle/>
        <a:p>
          <a:r>
            <a:rPr lang="en-US">
              <a:solidFill>
                <a:schemeClr val="bg2"/>
              </a:solidFill>
            </a:rPr>
            <a:t>3</a:t>
          </a:r>
          <a:endParaRPr lang="en-US" dirty="0">
            <a:solidFill>
              <a:schemeClr val="bg2"/>
            </a:solidFill>
          </a:endParaRPr>
        </a:p>
      </dgm:t>
    </dgm:pt>
    <dgm:pt modelId="{3C40F323-2A26-1146-9131-B2D8B599E05D}" type="pres">
      <dgm:prSet presAssocID="{D4503D04-C97E-4622-AE07-D0307CB3B4CA}" presName="linearFlow" presStyleCnt="0">
        <dgm:presLayoutVars>
          <dgm:dir/>
          <dgm:animLvl val="lvl"/>
          <dgm:resizeHandles val="exact"/>
        </dgm:presLayoutVars>
      </dgm:prSet>
      <dgm:spPr/>
    </dgm:pt>
    <dgm:pt modelId="{296CA727-22E4-1143-B024-CE111CF4A770}" type="pres">
      <dgm:prSet presAssocID="{AAC263CB-8256-4B03-92FE-1622698FB3E9}" presName="compositeNode" presStyleCnt="0"/>
      <dgm:spPr/>
    </dgm:pt>
    <dgm:pt modelId="{321FD1E3-6BBE-294B-B4C0-6DC5A435E948}" type="pres">
      <dgm:prSet presAssocID="{AAC263CB-8256-4B03-92FE-1622698FB3E9}" presName="parTx" presStyleLbl="node1" presStyleIdx="0" presStyleCnt="0">
        <dgm:presLayoutVars>
          <dgm:chMax val="0"/>
          <dgm:chPref val="0"/>
          <dgm:bulletEnabled val="1"/>
        </dgm:presLayoutVars>
      </dgm:prSet>
      <dgm:spPr/>
    </dgm:pt>
    <dgm:pt modelId="{70577C9B-C730-EA49-B58D-C5D075366A14}" type="pres">
      <dgm:prSet presAssocID="{AAC263CB-8256-4B03-92FE-1622698FB3E9}" presName="parSh" presStyleCnt="0"/>
      <dgm:spPr/>
    </dgm:pt>
    <dgm:pt modelId="{8B390F72-5471-DD42-9CE3-6F37BDA74B87}" type="pres">
      <dgm:prSet presAssocID="{AAC263CB-8256-4B03-92FE-1622698FB3E9}" presName="lineNode" presStyleLbl="alignAccFollowNode1" presStyleIdx="0" presStyleCnt="9"/>
      <dgm:spPr/>
    </dgm:pt>
    <dgm:pt modelId="{B510E1DB-3720-2045-A15B-D53248B697B7}" type="pres">
      <dgm:prSet presAssocID="{AAC263CB-8256-4B03-92FE-1622698FB3E9}" presName="lineArrowNode" presStyleLbl="alignAccFollowNode1" presStyleIdx="1" presStyleCnt="9"/>
      <dgm:spPr/>
    </dgm:pt>
    <dgm:pt modelId="{CE8B700A-AC6F-0E47-AEFA-DA760C3E6A6D}" type="pres">
      <dgm:prSet presAssocID="{808B76D0-8EC7-469A-93AC-7A6017188A9D}" presName="sibTransNodeCircle" presStyleLbl="alignNode1" presStyleIdx="0" presStyleCnt="3">
        <dgm:presLayoutVars>
          <dgm:chMax val="0"/>
          <dgm:bulletEnabled/>
        </dgm:presLayoutVars>
      </dgm:prSet>
      <dgm:spPr/>
    </dgm:pt>
    <dgm:pt modelId="{FCC40D6F-EEB6-3446-88E1-B053AA67D0BA}" type="pres">
      <dgm:prSet presAssocID="{808B76D0-8EC7-469A-93AC-7A6017188A9D}" presName="spacerBetweenCircleAndCallout" presStyleCnt="0">
        <dgm:presLayoutVars/>
      </dgm:prSet>
      <dgm:spPr/>
    </dgm:pt>
    <dgm:pt modelId="{12DC819D-BB19-CE49-AFEB-155922B01406}" type="pres">
      <dgm:prSet presAssocID="{AAC263CB-8256-4B03-92FE-1622698FB3E9}" presName="nodeText" presStyleLbl="alignAccFollowNode1" presStyleIdx="2" presStyleCnt="9">
        <dgm:presLayoutVars>
          <dgm:bulletEnabled val="1"/>
        </dgm:presLayoutVars>
      </dgm:prSet>
      <dgm:spPr/>
    </dgm:pt>
    <dgm:pt modelId="{C23696F0-ABD6-D744-AF78-0E1E04C15B58}" type="pres">
      <dgm:prSet presAssocID="{808B76D0-8EC7-469A-93AC-7A6017188A9D}" presName="sibTransComposite" presStyleCnt="0"/>
      <dgm:spPr/>
    </dgm:pt>
    <dgm:pt modelId="{EC700B7C-22AD-A448-932D-B2D74EB83739}" type="pres">
      <dgm:prSet presAssocID="{4E8D2E69-0173-4BD3-B96A-7A9C5DD12B47}" presName="compositeNode" presStyleCnt="0"/>
      <dgm:spPr/>
    </dgm:pt>
    <dgm:pt modelId="{DA09631C-A7BE-7B4B-B67A-731744F53514}" type="pres">
      <dgm:prSet presAssocID="{4E8D2E69-0173-4BD3-B96A-7A9C5DD12B47}" presName="parTx" presStyleLbl="node1" presStyleIdx="0" presStyleCnt="0">
        <dgm:presLayoutVars>
          <dgm:chMax val="0"/>
          <dgm:chPref val="0"/>
          <dgm:bulletEnabled val="1"/>
        </dgm:presLayoutVars>
      </dgm:prSet>
      <dgm:spPr/>
    </dgm:pt>
    <dgm:pt modelId="{325962D1-06AA-2647-AF55-6B9872C540C1}" type="pres">
      <dgm:prSet presAssocID="{4E8D2E69-0173-4BD3-B96A-7A9C5DD12B47}" presName="parSh" presStyleCnt="0"/>
      <dgm:spPr/>
    </dgm:pt>
    <dgm:pt modelId="{4A0B88BF-91DC-214E-A662-99F2E5E1AA6F}" type="pres">
      <dgm:prSet presAssocID="{4E8D2E69-0173-4BD3-B96A-7A9C5DD12B47}" presName="lineNode" presStyleLbl="alignAccFollowNode1" presStyleIdx="3" presStyleCnt="9"/>
      <dgm:spPr/>
    </dgm:pt>
    <dgm:pt modelId="{C1172316-FFE1-2D41-82E9-8EB0F5EACF76}" type="pres">
      <dgm:prSet presAssocID="{4E8D2E69-0173-4BD3-B96A-7A9C5DD12B47}" presName="lineArrowNode" presStyleLbl="alignAccFollowNode1" presStyleIdx="4" presStyleCnt="9"/>
      <dgm:spPr/>
    </dgm:pt>
    <dgm:pt modelId="{D40ADF37-3E5B-2D42-9470-8264667346F7}" type="pres">
      <dgm:prSet presAssocID="{FEF1E80E-8A9E-4B0A-817C-2A4CFDCF3FB2}" presName="sibTransNodeCircle" presStyleLbl="alignNode1" presStyleIdx="1" presStyleCnt="3">
        <dgm:presLayoutVars>
          <dgm:chMax val="0"/>
          <dgm:bulletEnabled/>
        </dgm:presLayoutVars>
      </dgm:prSet>
      <dgm:spPr/>
    </dgm:pt>
    <dgm:pt modelId="{9A2130FA-E71D-2149-B6B5-729705DA753F}" type="pres">
      <dgm:prSet presAssocID="{FEF1E80E-8A9E-4B0A-817C-2A4CFDCF3FB2}" presName="spacerBetweenCircleAndCallout" presStyleCnt="0">
        <dgm:presLayoutVars/>
      </dgm:prSet>
      <dgm:spPr/>
    </dgm:pt>
    <dgm:pt modelId="{EA4D4141-C1BF-E74E-8ECF-933FF6EE68D4}" type="pres">
      <dgm:prSet presAssocID="{4E8D2E69-0173-4BD3-B96A-7A9C5DD12B47}" presName="nodeText" presStyleLbl="alignAccFollowNode1" presStyleIdx="5" presStyleCnt="9">
        <dgm:presLayoutVars>
          <dgm:bulletEnabled val="1"/>
        </dgm:presLayoutVars>
      </dgm:prSet>
      <dgm:spPr/>
    </dgm:pt>
    <dgm:pt modelId="{80422F12-2F31-1041-9626-1A4A27C2D252}" type="pres">
      <dgm:prSet presAssocID="{FEF1E80E-8A9E-4B0A-817C-2A4CFDCF3FB2}" presName="sibTransComposite" presStyleCnt="0"/>
      <dgm:spPr/>
    </dgm:pt>
    <dgm:pt modelId="{B400E8F3-1394-C54D-A864-8B6685A025A9}" type="pres">
      <dgm:prSet presAssocID="{93A6A030-ABAB-4EFA-B539-0FDB3E07C1EF}" presName="compositeNode" presStyleCnt="0"/>
      <dgm:spPr/>
    </dgm:pt>
    <dgm:pt modelId="{0257A0F1-83E2-5242-BBAF-4082D66272A5}" type="pres">
      <dgm:prSet presAssocID="{93A6A030-ABAB-4EFA-B539-0FDB3E07C1EF}" presName="parTx" presStyleLbl="node1" presStyleIdx="0" presStyleCnt="0">
        <dgm:presLayoutVars>
          <dgm:chMax val="0"/>
          <dgm:chPref val="0"/>
          <dgm:bulletEnabled val="1"/>
        </dgm:presLayoutVars>
      </dgm:prSet>
      <dgm:spPr/>
    </dgm:pt>
    <dgm:pt modelId="{7F89A7B0-A25A-A34E-9E43-6769278A1274}" type="pres">
      <dgm:prSet presAssocID="{93A6A030-ABAB-4EFA-B539-0FDB3E07C1EF}" presName="parSh" presStyleCnt="0"/>
      <dgm:spPr/>
    </dgm:pt>
    <dgm:pt modelId="{EBC17C66-42F5-8741-9366-67B899EB8470}" type="pres">
      <dgm:prSet presAssocID="{93A6A030-ABAB-4EFA-B539-0FDB3E07C1EF}" presName="lineNode" presStyleLbl="alignAccFollowNode1" presStyleIdx="6" presStyleCnt="9"/>
      <dgm:spPr/>
    </dgm:pt>
    <dgm:pt modelId="{35A0AD7D-4761-5A4E-8421-A0D0A060E3A2}" type="pres">
      <dgm:prSet presAssocID="{93A6A030-ABAB-4EFA-B539-0FDB3E07C1EF}" presName="lineArrowNode" presStyleLbl="alignAccFollowNode1" presStyleIdx="7" presStyleCnt="9"/>
      <dgm:spPr/>
    </dgm:pt>
    <dgm:pt modelId="{2E09C126-5366-AA41-9BAD-31AD467B40A9}" type="pres">
      <dgm:prSet presAssocID="{BFE0749E-E343-4A6F-BD09-2810EE6B4BD7}" presName="sibTransNodeCircle" presStyleLbl="alignNode1" presStyleIdx="2" presStyleCnt="3">
        <dgm:presLayoutVars>
          <dgm:chMax val="0"/>
          <dgm:bulletEnabled/>
        </dgm:presLayoutVars>
      </dgm:prSet>
      <dgm:spPr/>
    </dgm:pt>
    <dgm:pt modelId="{7D99A2E4-B1CC-5046-9048-90027FA547BE}" type="pres">
      <dgm:prSet presAssocID="{BFE0749E-E343-4A6F-BD09-2810EE6B4BD7}" presName="spacerBetweenCircleAndCallout" presStyleCnt="0">
        <dgm:presLayoutVars/>
      </dgm:prSet>
      <dgm:spPr/>
    </dgm:pt>
    <dgm:pt modelId="{2CCAA94D-0D9E-CB40-97A3-00A05F4F0DC2}" type="pres">
      <dgm:prSet presAssocID="{93A6A030-ABAB-4EFA-B539-0FDB3E07C1EF}" presName="nodeText" presStyleLbl="alignAccFollowNode1" presStyleIdx="8" presStyleCnt="9">
        <dgm:presLayoutVars>
          <dgm:bulletEnabled val="1"/>
        </dgm:presLayoutVars>
      </dgm:prSet>
      <dgm:spPr/>
    </dgm:pt>
  </dgm:ptLst>
  <dgm:cxnLst>
    <dgm:cxn modelId="{62985F13-79FA-BC4A-8783-3DAA0F1FAA2F}" type="presOf" srcId="{93A6A030-ABAB-4EFA-B539-0FDB3E07C1EF}" destId="{2CCAA94D-0D9E-CB40-97A3-00A05F4F0DC2}" srcOrd="0" destOrd="0" presId="urn:microsoft.com/office/officeart/2016/7/layout/LinearArrowProcessNumbered"/>
    <dgm:cxn modelId="{99426D2B-C3FB-C846-9D4D-6EE116D49815}" type="presOf" srcId="{BFE0749E-E343-4A6F-BD09-2810EE6B4BD7}" destId="{2E09C126-5366-AA41-9BAD-31AD467B40A9}" srcOrd="0" destOrd="0" presId="urn:microsoft.com/office/officeart/2016/7/layout/LinearArrowProcessNumbered"/>
    <dgm:cxn modelId="{D9F8793A-7523-F649-AD1E-5DFCA97DCCFA}" type="presOf" srcId="{FEF1E80E-8A9E-4B0A-817C-2A4CFDCF3FB2}" destId="{D40ADF37-3E5B-2D42-9470-8264667346F7}" srcOrd="0" destOrd="0" presId="urn:microsoft.com/office/officeart/2016/7/layout/LinearArrowProcessNumbered"/>
    <dgm:cxn modelId="{0F866C41-EB5F-47BD-A2CD-A58671F15B67}" srcId="{D4503D04-C97E-4622-AE07-D0307CB3B4CA}" destId="{4E8D2E69-0173-4BD3-B96A-7A9C5DD12B47}" srcOrd="1" destOrd="0" parTransId="{B954BF22-E3B3-4A1C-802E-590228BE2D9C}" sibTransId="{FEF1E80E-8A9E-4B0A-817C-2A4CFDCF3FB2}"/>
    <dgm:cxn modelId="{9640184F-42CF-0441-8D18-50F45B342AD6}" type="presOf" srcId="{808B76D0-8EC7-469A-93AC-7A6017188A9D}" destId="{CE8B700A-AC6F-0E47-AEFA-DA760C3E6A6D}" srcOrd="0" destOrd="0" presId="urn:microsoft.com/office/officeart/2016/7/layout/LinearArrowProcessNumbered"/>
    <dgm:cxn modelId="{C5E94186-9CB6-4C42-92B3-C546CC53A7B9}" srcId="{D4503D04-C97E-4622-AE07-D0307CB3B4CA}" destId="{AAC263CB-8256-4B03-92FE-1622698FB3E9}" srcOrd="0" destOrd="0" parTransId="{0BEED663-FC38-4EAD-940F-4C475D2C87DB}" sibTransId="{808B76D0-8EC7-469A-93AC-7A6017188A9D}"/>
    <dgm:cxn modelId="{42720694-3F25-164D-8BA7-13098CD1C309}" type="presOf" srcId="{4E8D2E69-0173-4BD3-B96A-7A9C5DD12B47}" destId="{EA4D4141-C1BF-E74E-8ECF-933FF6EE68D4}" srcOrd="0" destOrd="0" presId="urn:microsoft.com/office/officeart/2016/7/layout/LinearArrowProcessNumbered"/>
    <dgm:cxn modelId="{1DBFCA9C-22A6-CF4B-A1DC-84F892D316C2}" type="presOf" srcId="{AAC263CB-8256-4B03-92FE-1622698FB3E9}" destId="{12DC819D-BB19-CE49-AFEB-155922B01406}" srcOrd="0" destOrd="0" presId="urn:microsoft.com/office/officeart/2016/7/layout/LinearArrowProcessNumbered"/>
    <dgm:cxn modelId="{429BBAB5-E6F3-574F-AC79-1CB7EF13C8D7}" type="presOf" srcId="{D4503D04-C97E-4622-AE07-D0307CB3B4CA}" destId="{3C40F323-2A26-1146-9131-B2D8B599E05D}" srcOrd="0" destOrd="0" presId="urn:microsoft.com/office/officeart/2016/7/layout/LinearArrowProcessNumbered"/>
    <dgm:cxn modelId="{4B40C8DC-6B57-4F5B-8440-7241C649700B}" srcId="{D4503D04-C97E-4622-AE07-D0307CB3B4CA}" destId="{93A6A030-ABAB-4EFA-B539-0FDB3E07C1EF}" srcOrd="2" destOrd="0" parTransId="{3D674B97-6DC6-4A12-85BA-0976D3064237}" sibTransId="{BFE0749E-E343-4A6F-BD09-2810EE6B4BD7}"/>
    <dgm:cxn modelId="{AF33346B-FE09-2E43-B098-7822C74FDC14}" type="presParOf" srcId="{3C40F323-2A26-1146-9131-B2D8B599E05D}" destId="{296CA727-22E4-1143-B024-CE111CF4A770}" srcOrd="0" destOrd="0" presId="urn:microsoft.com/office/officeart/2016/7/layout/LinearArrowProcessNumbered"/>
    <dgm:cxn modelId="{06A584FA-9EF5-5348-A462-AB4A83E01DCB}" type="presParOf" srcId="{296CA727-22E4-1143-B024-CE111CF4A770}" destId="{321FD1E3-6BBE-294B-B4C0-6DC5A435E948}" srcOrd="0" destOrd="0" presId="urn:microsoft.com/office/officeart/2016/7/layout/LinearArrowProcessNumbered"/>
    <dgm:cxn modelId="{3DCC91DD-666F-FD47-97D0-0373CDD777BB}" type="presParOf" srcId="{296CA727-22E4-1143-B024-CE111CF4A770}" destId="{70577C9B-C730-EA49-B58D-C5D075366A14}" srcOrd="1" destOrd="0" presId="urn:microsoft.com/office/officeart/2016/7/layout/LinearArrowProcessNumbered"/>
    <dgm:cxn modelId="{4F7E7384-CB47-7A4B-A7DC-54496DEF3BF2}" type="presParOf" srcId="{70577C9B-C730-EA49-B58D-C5D075366A14}" destId="{8B390F72-5471-DD42-9CE3-6F37BDA74B87}" srcOrd="0" destOrd="0" presId="urn:microsoft.com/office/officeart/2016/7/layout/LinearArrowProcessNumbered"/>
    <dgm:cxn modelId="{EA7A12D7-4D88-1B45-AA6B-10A5D6721337}" type="presParOf" srcId="{70577C9B-C730-EA49-B58D-C5D075366A14}" destId="{B510E1DB-3720-2045-A15B-D53248B697B7}" srcOrd="1" destOrd="0" presId="urn:microsoft.com/office/officeart/2016/7/layout/LinearArrowProcessNumbered"/>
    <dgm:cxn modelId="{AB2F9F3E-06CC-A242-A5D9-205452070D3C}" type="presParOf" srcId="{70577C9B-C730-EA49-B58D-C5D075366A14}" destId="{CE8B700A-AC6F-0E47-AEFA-DA760C3E6A6D}" srcOrd="2" destOrd="0" presId="urn:microsoft.com/office/officeart/2016/7/layout/LinearArrowProcessNumbered"/>
    <dgm:cxn modelId="{5972EA4C-C3BE-4C46-B56F-882865FC2AAB}" type="presParOf" srcId="{70577C9B-C730-EA49-B58D-C5D075366A14}" destId="{FCC40D6F-EEB6-3446-88E1-B053AA67D0BA}" srcOrd="3" destOrd="0" presId="urn:microsoft.com/office/officeart/2016/7/layout/LinearArrowProcessNumbered"/>
    <dgm:cxn modelId="{AB1C3499-BBA5-2244-94C6-0DC933F2D4D2}" type="presParOf" srcId="{296CA727-22E4-1143-B024-CE111CF4A770}" destId="{12DC819D-BB19-CE49-AFEB-155922B01406}" srcOrd="2" destOrd="0" presId="urn:microsoft.com/office/officeart/2016/7/layout/LinearArrowProcessNumbered"/>
    <dgm:cxn modelId="{08F0ADDE-2970-8B4F-941B-7A991543CDC5}" type="presParOf" srcId="{3C40F323-2A26-1146-9131-B2D8B599E05D}" destId="{C23696F0-ABD6-D744-AF78-0E1E04C15B58}" srcOrd="1" destOrd="0" presId="urn:microsoft.com/office/officeart/2016/7/layout/LinearArrowProcessNumbered"/>
    <dgm:cxn modelId="{CAF410FE-C712-5841-935C-7618E7C200C3}" type="presParOf" srcId="{3C40F323-2A26-1146-9131-B2D8B599E05D}" destId="{EC700B7C-22AD-A448-932D-B2D74EB83739}" srcOrd="2" destOrd="0" presId="urn:microsoft.com/office/officeart/2016/7/layout/LinearArrowProcessNumbered"/>
    <dgm:cxn modelId="{F0045999-1782-9846-A60D-3738A61DEE2D}" type="presParOf" srcId="{EC700B7C-22AD-A448-932D-B2D74EB83739}" destId="{DA09631C-A7BE-7B4B-B67A-731744F53514}" srcOrd="0" destOrd="0" presId="urn:microsoft.com/office/officeart/2016/7/layout/LinearArrowProcessNumbered"/>
    <dgm:cxn modelId="{37EB15ED-5F22-C849-B69C-A92D19754292}" type="presParOf" srcId="{EC700B7C-22AD-A448-932D-B2D74EB83739}" destId="{325962D1-06AA-2647-AF55-6B9872C540C1}" srcOrd="1" destOrd="0" presId="urn:microsoft.com/office/officeart/2016/7/layout/LinearArrowProcessNumbered"/>
    <dgm:cxn modelId="{EA52BA3B-55B6-F04E-B877-AAFA290DD2A0}" type="presParOf" srcId="{325962D1-06AA-2647-AF55-6B9872C540C1}" destId="{4A0B88BF-91DC-214E-A662-99F2E5E1AA6F}" srcOrd="0" destOrd="0" presId="urn:microsoft.com/office/officeart/2016/7/layout/LinearArrowProcessNumbered"/>
    <dgm:cxn modelId="{BADAD535-4998-854F-95AB-8065F883495C}" type="presParOf" srcId="{325962D1-06AA-2647-AF55-6B9872C540C1}" destId="{C1172316-FFE1-2D41-82E9-8EB0F5EACF76}" srcOrd="1" destOrd="0" presId="urn:microsoft.com/office/officeart/2016/7/layout/LinearArrowProcessNumbered"/>
    <dgm:cxn modelId="{A31EA0B2-1FEC-E647-8CC7-E93E1A3BBEE4}" type="presParOf" srcId="{325962D1-06AA-2647-AF55-6B9872C540C1}" destId="{D40ADF37-3E5B-2D42-9470-8264667346F7}" srcOrd="2" destOrd="0" presId="urn:microsoft.com/office/officeart/2016/7/layout/LinearArrowProcessNumbered"/>
    <dgm:cxn modelId="{7C7AF049-07F5-3D48-B524-40B594521C0E}" type="presParOf" srcId="{325962D1-06AA-2647-AF55-6B9872C540C1}" destId="{9A2130FA-E71D-2149-B6B5-729705DA753F}" srcOrd="3" destOrd="0" presId="urn:microsoft.com/office/officeart/2016/7/layout/LinearArrowProcessNumbered"/>
    <dgm:cxn modelId="{2B704C1F-FB45-6846-8ACF-7DFD906A03FD}" type="presParOf" srcId="{EC700B7C-22AD-A448-932D-B2D74EB83739}" destId="{EA4D4141-C1BF-E74E-8ECF-933FF6EE68D4}" srcOrd="2" destOrd="0" presId="urn:microsoft.com/office/officeart/2016/7/layout/LinearArrowProcessNumbered"/>
    <dgm:cxn modelId="{1CBF126D-59DC-A749-87E9-89529DAC5CF9}" type="presParOf" srcId="{3C40F323-2A26-1146-9131-B2D8B599E05D}" destId="{80422F12-2F31-1041-9626-1A4A27C2D252}" srcOrd="3" destOrd="0" presId="urn:microsoft.com/office/officeart/2016/7/layout/LinearArrowProcessNumbered"/>
    <dgm:cxn modelId="{1CA31CC6-FF26-8C48-A4FC-D711E0756948}" type="presParOf" srcId="{3C40F323-2A26-1146-9131-B2D8B599E05D}" destId="{B400E8F3-1394-C54D-A864-8B6685A025A9}" srcOrd="4" destOrd="0" presId="urn:microsoft.com/office/officeart/2016/7/layout/LinearArrowProcessNumbered"/>
    <dgm:cxn modelId="{74717302-7DE9-224F-B1CD-76F865FDA5FE}" type="presParOf" srcId="{B400E8F3-1394-C54D-A864-8B6685A025A9}" destId="{0257A0F1-83E2-5242-BBAF-4082D66272A5}" srcOrd="0" destOrd="0" presId="urn:microsoft.com/office/officeart/2016/7/layout/LinearArrowProcessNumbered"/>
    <dgm:cxn modelId="{C5DD2B2A-FC1A-454B-B757-355679C5FDD8}" type="presParOf" srcId="{B400E8F3-1394-C54D-A864-8B6685A025A9}" destId="{7F89A7B0-A25A-A34E-9E43-6769278A1274}" srcOrd="1" destOrd="0" presId="urn:microsoft.com/office/officeart/2016/7/layout/LinearArrowProcessNumbered"/>
    <dgm:cxn modelId="{88930CF3-84F7-9843-BDE5-D5840E07F50F}" type="presParOf" srcId="{7F89A7B0-A25A-A34E-9E43-6769278A1274}" destId="{EBC17C66-42F5-8741-9366-67B899EB8470}" srcOrd="0" destOrd="0" presId="urn:microsoft.com/office/officeart/2016/7/layout/LinearArrowProcessNumbered"/>
    <dgm:cxn modelId="{3FCD1D2F-BBCE-A846-A46E-E40F1DC2FDC3}" type="presParOf" srcId="{7F89A7B0-A25A-A34E-9E43-6769278A1274}" destId="{35A0AD7D-4761-5A4E-8421-A0D0A060E3A2}" srcOrd="1" destOrd="0" presId="urn:microsoft.com/office/officeart/2016/7/layout/LinearArrowProcessNumbered"/>
    <dgm:cxn modelId="{8A7389E2-D319-C247-9F95-E95454110E5E}" type="presParOf" srcId="{7F89A7B0-A25A-A34E-9E43-6769278A1274}" destId="{2E09C126-5366-AA41-9BAD-31AD467B40A9}" srcOrd="2" destOrd="0" presId="urn:microsoft.com/office/officeart/2016/7/layout/LinearArrowProcessNumbered"/>
    <dgm:cxn modelId="{7937D3DA-C6FF-0645-9968-6895E17334D2}" type="presParOf" srcId="{7F89A7B0-A25A-A34E-9E43-6769278A1274}" destId="{7D99A2E4-B1CC-5046-9048-90027FA547BE}" srcOrd="3" destOrd="0" presId="urn:microsoft.com/office/officeart/2016/7/layout/LinearArrowProcessNumbered"/>
    <dgm:cxn modelId="{25E39B2A-D0CD-1C4C-BF9E-1BC8BDC7AAAC}" type="presParOf" srcId="{B400E8F3-1394-C54D-A864-8B6685A025A9}" destId="{2CCAA94D-0D9E-CB40-97A3-00A05F4F0DC2}" srcOrd="2" destOrd="0" presId="urn:microsoft.com/office/officeart/2016/7/layout/LinearArrowProcessNumbered"/>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90F72-5471-DD42-9CE3-6F37BDA74B87}">
      <dsp:nvSpPr>
        <dsp:cNvPr id="0" name=""/>
        <dsp:cNvSpPr/>
      </dsp:nvSpPr>
      <dsp:spPr>
        <a:xfrm>
          <a:off x="1031504" y="723664"/>
          <a:ext cx="822790" cy="71"/>
        </a:xfrm>
        <a:prstGeom prst="rect">
          <a:avLst/>
        </a:prstGeom>
        <a:solidFill>
          <a:schemeClr val="accent2">
            <a:alpha val="90000"/>
            <a:tint val="40000"/>
            <a:hueOff val="0"/>
            <a:satOff val="0"/>
            <a:lumOff val="0"/>
            <a:alphaOff val="0"/>
          </a:schemeClr>
        </a:solidFill>
        <a:ln w="34925"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10E1DB-3720-2045-A15B-D53248B697B7}">
      <dsp:nvSpPr>
        <dsp:cNvPr id="0" name=""/>
        <dsp:cNvSpPr/>
      </dsp:nvSpPr>
      <dsp:spPr>
        <a:xfrm>
          <a:off x="1903662" y="654586"/>
          <a:ext cx="94620" cy="177119"/>
        </a:xfrm>
        <a:prstGeom prst="chevron">
          <a:avLst>
            <a:gd name="adj" fmla="val 90000"/>
          </a:avLst>
        </a:prstGeom>
        <a:solidFill>
          <a:schemeClr val="accent2">
            <a:alpha val="90000"/>
            <a:tint val="40000"/>
            <a:hueOff val="0"/>
            <a:satOff val="0"/>
            <a:lumOff val="0"/>
            <a:alphaOff val="0"/>
          </a:schemeClr>
        </a:solidFill>
        <a:ln w="34925"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8B700A-AC6F-0E47-AEFA-DA760C3E6A6D}">
      <dsp:nvSpPr>
        <dsp:cNvPr id="0" name=""/>
        <dsp:cNvSpPr/>
      </dsp:nvSpPr>
      <dsp:spPr>
        <a:xfrm>
          <a:off x="517500" y="312545"/>
          <a:ext cx="822310" cy="822310"/>
        </a:xfrm>
        <a:prstGeom prst="ellipse">
          <a:avLst/>
        </a:prstGeom>
        <a:solidFill>
          <a:schemeClr val="accent2"/>
        </a:solidFill>
        <a:ln w="34925" cap="flat" cmpd="sng" algn="in">
          <a:no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1910" tIns="31910" rIns="31910" bIns="31910" numCol="1" spcCol="1270" anchor="ctr" anchorCtr="0">
          <a:noAutofit/>
        </a:bodyPr>
        <a:lstStyle/>
        <a:p>
          <a:pPr marL="0" lvl="0" indent="0" algn="ctr" defTabSz="1733550">
            <a:lnSpc>
              <a:spcPct val="90000"/>
            </a:lnSpc>
            <a:spcBef>
              <a:spcPct val="0"/>
            </a:spcBef>
            <a:spcAft>
              <a:spcPct val="35000"/>
            </a:spcAft>
            <a:buNone/>
          </a:pPr>
          <a:r>
            <a:rPr lang="en-US" sz="3900" kern="1200">
              <a:solidFill>
                <a:schemeClr val="bg2"/>
              </a:solidFill>
            </a:rPr>
            <a:t>1</a:t>
          </a:r>
          <a:endParaRPr lang="en-US" sz="3900" kern="1200" dirty="0">
            <a:solidFill>
              <a:schemeClr val="bg2"/>
            </a:solidFill>
          </a:endParaRPr>
        </a:p>
      </dsp:txBody>
      <dsp:txXfrm>
        <a:off x="637925" y="432970"/>
        <a:ext cx="581460" cy="581460"/>
      </dsp:txXfrm>
    </dsp:sp>
    <dsp:sp modelId="{12DC819D-BB19-CE49-AFEB-155922B01406}">
      <dsp:nvSpPr>
        <dsp:cNvPr id="0" name=""/>
        <dsp:cNvSpPr/>
      </dsp:nvSpPr>
      <dsp:spPr>
        <a:xfrm>
          <a:off x="3016" y="1299893"/>
          <a:ext cx="1851278" cy="1965600"/>
        </a:xfrm>
        <a:prstGeom prst="upArrowCallout">
          <a:avLst>
            <a:gd name="adj1" fmla="val 50000"/>
            <a:gd name="adj2" fmla="val 20000"/>
            <a:gd name="adj3" fmla="val 20000"/>
            <a:gd name="adj4" fmla="val 100000"/>
          </a:avLst>
        </a:prstGeom>
        <a:solidFill>
          <a:schemeClr val="accent2">
            <a:lumMod val="20000"/>
            <a:lumOff val="80000"/>
            <a:alpha val="90000"/>
          </a:schemeClr>
        </a:solidFill>
        <a:ln w="34925" cap="flat" cmpd="sng" algn="in">
          <a:noFill/>
          <a:prstDash val="solid"/>
        </a:ln>
        <a:effectLst/>
      </dsp:spPr>
      <dsp:style>
        <a:lnRef idx="2">
          <a:scrgbClr r="0" g="0" b="0"/>
        </a:lnRef>
        <a:fillRef idx="1">
          <a:scrgbClr r="0" g="0" b="0"/>
        </a:fillRef>
        <a:effectRef idx="0">
          <a:scrgbClr r="0" g="0" b="0"/>
        </a:effectRef>
        <a:fontRef idx="minor"/>
      </dsp:style>
      <dsp:txBody>
        <a:bodyPr spcFirstLastPara="0" vert="horz" wrap="square" lIns="146031" tIns="165100" rIns="146031" bIns="165100" numCol="1" spcCol="1270" anchor="ctr" anchorCtr="0">
          <a:noAutofit/>
        </a:bodyPr>
        <a:lstStyle/>
        <a:p>
          <a:pPr marL="0" lvl="0" indent="0" algn="ctr" defTabSz="622300">
            <a:lnSpc>
              <a:spcPct val="90000"/>
            </a:lnSpc>
            <a:spcBef>
              <a:spcPct val="0"/>
            </a:spcBef>
            <a:spcAft>
              <a:spcPct val="35000"/>
            </a:spcAft>
            <a:buNone/>
          </a:pPr>
          <a:r>
            <a:rPr lang="en-US" sz="1400" kern="1200" dirty="0"/>
            <a:t>Brokered loans close in the name of the Lender – Flanagan State Bank</a:t>
          </a:r>
        </a:p>
      </dsp:txBody>
      <dsp:txXfrm>
        <a:off x="3016" y="1670149"/>
        <a:ext cx="1851278" cy="1595344"/>
      </dsp:txXfrm>
    </dsp:sp>
    <dsp:sp modelId="{4A0B88BF-91DC-214E-A662-99F2E5E1AA6F}">
      <dsp:nvSpPr>
        <dsp:cNvPr id="0" name=""/>
        <dsp:cNvSpPr/>
      </dsp:nvSpPr>
      <dsp:spPr>
        <a:xfrm>
          <a:off x="2059992" y="725063"/>
          <a:ext cx="1851278" cy="72"/>
        </a:xfrm>
        <a:prstGeom prst="rect">
          <a:avLst/>
        </a:prstGeom>
        <a:solidFill>
          <a:schemeClr val="accent2">
            <a:alpha val="90000"/>
            <a:tint val="40000"/>
            <a:hueOff val="0"/>
            <a:satOff val="0"/>
            <a:lumOff val="0"/>
            <a:alphaOff val="0"/>
          </a:schemeClr>
        </a:solidFill>
        <a:ln w="34925"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172316-FFE1-2D41-82E9-8EB0F5EACF76}">
      <dsp:nvSpPr>
        <dsp:cNvPr id="0" name=""/>
        <dsp:cNvSpPr/>
      </dsp:nvSpPr>
      <dsp:spPr>
        <a:xfrm>
          <a:off x="3960639" y="655750"/>
          <a:ext cx="94620" cy="178327"/>
        </a:xfrm>
        <a:prstGeom prst="chevron">
          <a:avLst>
            <a:gd name="adj" fmla="val 90000"/>
          </a:avLst>
        </a:prstGeom>
        <a:solidFill>
          <a:schemeClr val="accent2">
            <a:alpha val="90000"/>
            <a:tint val="40000"/>
            <a:hueOff val="0"/>
            <a:satOff val="0"/>
            <a:lumOff val="0"/>
            <a:alphaOff val="0"/>
          </a:schemeClr>
        </a:solidFill>
        <a:ln w="34925"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0ADF37-3E5B-2D42-9470-8264667346F7}">
      <dsp:nvSpPr>
        <dsp:cNvPr id="0" name=""/>
        <dsp:cNvSpPr/>
      </dsp:nvSpPr>
      <dsp:spPr>
        <a:xfrm>
          <a:off x="2574476" y="313944"/>
          <a:ext cx="822310" cy="822310"/>
        </a:xfrm>
        <a:prstGeom prst="ellipse">
          <a:avLst/>
        </a:prstGeom>
        <a:solidFill>
          <a:schemeClr val="accent2"/>
        </a:solidFill>
        <a:ln w="34925" cap="flat" cmpd="sng" algn="in">
          <a:no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1910" tIns="31910" rIns="31910" bIns="31910" numCol="1" spcCol="1270" anchor="ctr" anchorCtr="0">
          <a:noAutofit/>
        </a:bodyPr>
        <a:lstStyle/>
        <a:p>
          <a:pPr marL="0" lvl="0" indent="0" algn="ctr" defTabSz="1733550">
            <a:lnSpc>
              <a:spcPct val="90000"/>
            </a:lnSpc>
            <a:spcBef>
              <a:spcPct val="0"/>
            </a:spcBef>
            <a:spcAft>
              <a:spcPct val="35000"/>
            </a:spcAft>
            <a:buNone/>
          </a:pPr>
          <a:r>
            <a:rPr lang="en-US" sz="3900" kern="1200">
              <a:solidFill>
                <a:schemeClr val="bg2"/>
              </a:solidFill>
            </a:rPr>
            <a:t>2</a:t>
          </a:r>
          <a:endParaRPr lang="en-US" sz="3900" kern="1200" dirty="0">
            <a:solidFill>
              <a:schemeClr val="bg2"/>
            </a:solidFill>
          </a:endParaRPr>
        </a:p>
      </dsp:txBody>
      <dsp:txXfrm>
        <a:off x="2694901" y="434369"/>
        <a:ext cx="581460" cy="581460"/>
      </dsp:txXfrm>
    </dsp:sp>
    <dsp:sp modelId="{EA4D4141-C1BF-E74E-8ECF-933FF6EE68D4}">
      <dsp:nvSpPr>
        <dsp:cNvPr id="0" name=""/>
        <dsp:cNvSpPr/>
      </dsp:nvSpPr>
      <dsp:spPr>
        <a:xfrm>
          <a:off x="2059992" y="1303254"/>
          <a:ext cx="1851278" cy="1965600"/>
        </a:xfrm>
        <a:prstGeom prst="upArrowCallout">
          <a:avLst>
            <a:gd name="adj1" fmla="val 50000"/>
            <a:gd name="adj2" fmla="val 20000"/>
            <a:gd name="adj3" fmla="val 20000"/>
            <a:gd name="adj4" fmla="val 100000"/>
          </a:avLst>
        </a:prstGeom>
        <a:solidFill>
          <a:schemeClr val="accent2">
            <a:lumMod val="20000"/>
            <a:lumOff val="80000"/>
            <a:alpha val="90000"/>
          </a:schemeClr>
        </a:solidFill>
        <a:ln w="34925" cap="flat" cmpd="sng" algn="in">
          <a:noFill/>
          <a:prstDash val="solid"/>
        </a:ln>
        <a:effectLst/>
      </dsp:spPr>
      <dsp:style>
        <a:lnRef idx="2">
          <a:scrgbClr r="0" g="0" b="0"/>
        </a:lnRef>
        <a:fillRef idx="1">
          <a:scrgbClr r="0" g="0" b="0"/>
        </a:fillRef>
        <a:effectRef idx="0">
          <a:scrgbClr r="0" g="0" b="0"/>
        </a:effectRef>
        <a:fontRef idx="minor"/>
      </dsp:style>
      <dsp:txBody>
        <a:bodyPr spcFirstLastPara="0" vert="horz" wrap="square" lIns="146031" tIns="165100" rIns="146031" bIns="165100" numCol="1" spcCol="1270" anchor="ctr" anchorCtr="0">
          <a:noAutofit/>
        </a:bodyPr>
        <a:lstStyle/>
        <a:p>
          <a:pPr marL="0" lvl="0" indent="0" algn="ctr" defTabSz="622300">
            <a:lnSpc>
              <a:spcPct val="90000"/>
            </a:lnSpc>
            <a:spcBef>
              <a:spcPct val="0"/>
            </a:spcBef>
            <a:spcAft>
              <a:spcPct val="35000"/>
            </a:spcAft>
            <a:buNone/>
          </a:pPr>
          <a:r>
            <a:rPr lang="en-US" sz="1400" kern="1200" dirty="0"/>
            <a:t>Broker Compensation will either be Lender Paid Comp or Borrower Paid Comp – it cannot be both</a:t>
          </a:r>
        </a:p>
      </dsp:txBody>
      <dsp:txXfrm>
        <a:off x="2059992" y="1673510"/>
        <a:ext cx="1851278" cy="1595344"/>
      </dsp:txXfrm>
    </dsp:sp>
    <dsp:sp modelId="{EBC17C66-42F5-8741-9366-67B899EB8470}">
      <dsp:nvSpPr>
        <dsp:cNvPr id="0" name=""/>
        <dsp:cNvSpPr/>
      </dsp:nvSpPr>
      <dsp:spPr>
        <a:xfrm>
          <a:off x="4116969" y="725063"/>
          <a:ext cx="925639" cy="72"/>
        </a:xfrm>
        <a:prstGeom prst="rect">
          <a:avLst/>
        </a:prstGeom>
        <a:solidFill>
          <a:schemeClr val="accent2">
            <a:alpha val="90000"/>
            <a:tint val="40000"/>
            <a:hueOff val="0"/>
            <a:satOff val="0"/>
            <a:lumOff val="0"/>
            <a:alphaOff val="0"/>
          </a:schemeClr>
        </a:solidFill>
        <a:ln w="34925"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9C126-5366-AA41-9BAD-31AD467B40A9}">
      <dsp:nvSpPr>
        <dsp:cNvPr id="0" name=""/>
        <dsp:cNvSpPr/>
      </dsp:nvSpPr>
      <dsp:spPr>
        <a:xfrm>
          <a:off x="4631453" y="313944"/>
          <a:ext cx="822310" cy="822310"/>
        </a:xfrm>
        <a:prstGeom prst="ellipse">
          <a:avLst/>
        </a:prstGeom>
        <a:solidFill>
          <a:schemeClr val="accent2"/>
        </a:solidFill>
        <a:ln w="34925" cap="flat" cmpd="sng" algn="in">
          <a:no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1910" tIns="31910" rIns="31910" bIns="31910" numCol="1" spcCol="1270" anchor="ctr" anchorCtr="0">
          <a:noAutofit/>
        </a:bodyPr>
        <a:lstStyle/>
        <a:p>
          <a:pPr marL="0" lvl="0" indent="0" algn="ctr" defTabSz="1733550">
            <a:lnSpc>
              <a:spcPct val="90000"/>
            </a:lnSpc>
            <a:spcBef>
              <a:spcPct val="0"/>
            </a:spcBef>
            <a:spcAft>
              <a:spcPct val="35000"/>
            </a:spcAft>
            <a:buNone/>
          </a:pPr>
          <a:r>
            <a:rPr lang="en-US" sz="3900" kern="1200">
              <a:solidFill>
                <a:schemeClr val="bg2"/>
              </a:solidFill>
            </a:rPr>
            <a:t>3</a:t>
          </a:r>
          <a:endParaRPr lang="en-US" sz="3900" kern="1200" dirty="0">
            <a:solidFill>
              <a:schemeClr val="bg2"/>
            </a:solidFill>
          </a:endParaRPr>
        </a:p>
      </dsp:txBody>
      <dsp:txXfrm>
        <a:off x="4751878" y="434369"/>
        <a:ext cx="581460" cy="581460"/>
      </dsp:txXfrm>
    </dsp:sp>
    <dsp:sp modelId="{2CCAA94D-0D9E-CB40-97A3-00A05F4F0DC2}">
      <dsp:nvSpPr>
        <dsp:cNvPr id="0" name=""/>
        <dsp:cNvSpPr/>
      </dsp:nvSpPr>
      <dsp:spPr>
        <a:xfrm>
          <a:off x="4116969" y="1303254"/>
          <a:ext cx="1851278" cy="1965600"/>
        </a:xfrm>
        <a:prstGeom prst="upArrowCallout">
          <a:avLst>
            <a:gd name="adj1" fmla="val 50000"/>
            <a:gd name="adj2" fmla="val 20000"/>
            <a:gd name="adj3" fmla="val 20000"/>
            <a:gd name="adj4" fmla="val 100000"/>
          </a:avLst>
        </a:prstGeom>
        <a:solidFill>
          <a:schemeClr val="accent2">
            <a:lumMod val="20000"/>
            <a:lumOff val="80000"/>
            <a:alpha val="90000"/>
          </a:schemeClr>
        </a:solidFill>
        <a:ln w="34925" cap="flat" cmpd="sng" algn="in">
          <a:noFill/>
          <a:prstDash val="solid"/>
        </a:ln>
        <a:effectLst/>
      </dsp:spPr>
      <dsp:style>
        <a:lnRef idx="2">
          <a:scrgbClr r="0" g="0" b="0"/>
        </a:lnRef>
        <a:fillRef idx="1">
          <a:scrgbClr r="0" g="0" b="0"/>
        </a:fillRef>
        <a:effectRef idx="0">
          <a:scrgbClr r="0" g="0" b="0"/>
        </a:effectRef>
        <a:fontRef idx="minor"/>
      </dsp:style>
      <dsp:txBody>
        <a:bodyPr spcFirstLastPara="0" vert="horz" wrap="square" lIns="146031" tIns="165100" rIns="146031" bIns="165100" numCol="1" spcCol="1270" anchor="ctr" anchorCtr="0">
          <a:noAutofit/>
        </a:bodyPr>
        <a:lstStyle/>
        <a:p>
          <a:pPr marL="0" lvl="0" indent="0" algn="ctr" defTabSz="622300">
            <a:lnSpc>
              <a:spcPct val="90000"/>
            </a:lnSpc>
            <a:spcBef>
              <a:spcPct val="0"/>
            </a:spcBef>
            <a:spcAft>
              <a:spcPct val="35000"/>
            </a:spcAft>
            <a:buNone/>
          </a:pPr>
          <a:r>
            <a:rPr lang="en-US" sz="1400" kern="1200" dirty="0"/>
            <a:t>All Title, HOI, Appraisal will be in the Lender’s Name!</a:t>
          </a:r>
        </a:p>
      </dsp:txBody>
      <dsp:txXfrm>
        <a:off x="4116969" y="1673510"/>
        <a:ext cx="1851278" cy="1595344"/>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39FE9-0B2E-4997-BA24-44FF9669BA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0AE1028-7A43-40A3-A2EC-124FFB073D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3D3C9-ED3E-4430-A8CA-03711A676035}" type="datetimeFigureOut">
              <a:rPr lang="en-US" smtClean="0"/>
              <a:t>11/4/2024</a:t>
            </a:fld>
            <a:endParaRPr lang="en-US" dirty="0"/>
          </a:p>
        </p:txBody>
      </p:sp>
      <p:sp>
        <p:nvSpPr>
          <p:cNvPr id="4" name="Footer Placeholder 3">
            <a:extLst>
              <a:ext uri="{FF2B5EF4-FFF2-40B4-BE49-F238E27FC236}">
                <a16:creationId xmlns:a16="http://schemas.microsoft.com/office/drawing/2014/main" id="{8ACACB66-3B0A-415A-9449-9278044DA5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9B7EC22-6F70-469D-B720-84BF796C51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4CC5C-2831-4FAC-8076-6410B257E0B7}" type="slidenum">
              <a:rPr lang="en-US" smtClean="0"/>
              <a:t>‹#›</a:t>
            </a:fld>
            <a:endParaRPr lang="en-US" dirty="0"/>
          </a:p>
        </p:txBody>
      </p:sp>
    </p:spTree>
    <p:extLst>
      <p:ext uri="{BB962C8B-B14F-4D97-AF65-F5344CB8AC3E}">
        <p14:creationId xmlns:p14="http://schemas.microsoft.com/office/powerpoint/2010/main" val="950983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67E2B-6215-4DB6-B113-75ACD1123374}" type="datetimeFigureOut">
              <a:rPr lang="en-US" smtClean="0"/>
              <a:t>11/4/2024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C8106-034A-47C1-ADA6-0A1F9E0E7474}" type="slidenum">
              <a:rPr lang="en-US" smtClean="0"/>
              <a:t>‹#›</a:t>
            </a:fld>
            <a:endParaRPr lang="en-US" dirty="0"/>
          </a:p>
        </p:txBody>
      </p:sp>
    </p:spTree>
    <p:extLst>
      <p:ext uri="{BB962C8B-B14F-4D97-AF65-F5344CB8AC3E}">
        <p14:creationId xmlns:p14="http://schemas.microsoft.com/office/powerpoint/2010/main" val="288078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8106-034A-47C1-ADA6-0A1F9E0E7474}" type="slidenum">
              <a:rPr lang="en-US" smtClean="0"/>
              <a:t>1</a:t>
            </a:fld>
            <a:endParaRPr lang="en-US" dirty="0"/>
          </a:p>
        </p:txBody>
      </p:sp>
    </p:spTree>
    <p:extLst>
      <p:ext uri="{BB962C8B-B14F-4D97-AF65-F5344CB8AC3E}">
        <p14:creationId xmlns:p14="http://schemas.microsoft.com/office/powerpoint/2010/main" val="3095859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8106-034A-47C1-ADA6-0A1F9E0E7474}" type="slidenum">
              <a:rPr lang="en-US" smtClean="0"/>
              <a:t>2</a:t>
            </a:fld>
            <a:endParaRPr lang="en-US" dirty="0"/>
          </a:p>
        </p:txBody>
      </p:sp>
    </p:spTree>
    <p:extLst>
      <p:ext uri="{BB962C8B-B14F-4D97-AF65-F5344CB8AC3E}">
        <p14:creationId xmlns:p14="http://schemas.microsoft.com/office/powerpoint/2010/main" val="332982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8106-034A-47C1-ADA6-0A1F9E0E7474}" type="slidenum">
              <a:rPr lang="en-US" smtClean="0"/>
              <a:t>3</a:t>
            </a:fld>
            <a:endParaRPr lang="en-US" dirty="0"/>
          </a:p>
        </p:txBody>
      </p:sp>
    </p:spTree>
    <p:extLst>
      <p:ext uri="{BB962C8B-B14F-4D97-AF65-F5344CB8AC3E}">
        <p14:creationId xmlns:p14="http://schemas.microsoft.com/office/powerpoint/2010/main" val="3673068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8106-034A-47C1-ADA6-0A1F9E0E7474}" type="slidenum">
              <a:rPr lang="en-US" smtClean="0"/>
              <a:t>4</a:t>
            </a:fld>
            <a:endParaRPr lang="en-US" dirty="0"/>
          </a:p>
        </p:txBody>
      </p:sp>
    </p:spTree>
    <p:extLst>
      <p:ext uri="{BB962C8B-B14F-4D97-AF65-F5344CB8AC3E}">
        <p14:creationId xmlns:p14="http://schemas.microsoft.com/office/powerpoint/2010/main" val="2805886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8106-034A-47C1-ADA6-0A1F9E0E7474}" type="slidenum">
              <a:rPr lang="en-US" smtClean="0"/>
              <a:t>57</a:t>
            </a:fld>
            <a:endParaRPr lang="en-US" dirty="0"/>
          </a:p>
        </p:txBody>
      </p:sp>
    </p:spTree>
    <p:extLst>
      <p:ext uri="{BB962C8B-B14F-4D97-AF65-F5344CB8AC3E}">
        <p14:creationId xmlns:p14="http://schemas.microsoft.com/office/powerpoint/2010/main" val="49740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smtClean="0"/>
              <a:pPr/>
              <a:t>11/4/2024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79624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051425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84549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150405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smtClean="0"/>
              <a:pPr/>
              <a:t>11/4/2024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66594190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33219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269596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592791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809832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11/4/2024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4512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11/4/2024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6393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smtClean="0"/>
              <a:pPr/>
              <a:t>11/4/2024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01515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mailto:mtgsupportcenter@flanaganstatebank.com" TargetMode="External"/><Relationship Id="rId2" Type="http://schemas.openxmlformats.org/officeDocument/2006/relationships/hyperlink" Target="mailto:appraisal@flanaganstatebank.com"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mailto:fundings@flanaganstatebank.com" TargetMode="External"/><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hyperlink" Target="mailto:govrequests@flanaganstatebank.com" TargetMode="External"/><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mailto:tpodisclosures@flanaganstatebank.com" TargetMode="External"/><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hyperlink" Target="mailto:mtgsupportcenter@flanaganstatebank.com" TargetMode="Externa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mailto:appraisal@flanaganstatebank.com" TargetMode="External"/><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hyperlink" Target="mailto:mtgsupportcenter@flanaganstatebank.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e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image" Target="../media/image5.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hyperlink" Target="https://entp.hud.gov/idapp/html/hicostlook.cfm" TargetMode="Externa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hyperlink" Target="http://www.fsbtpo.com/" TargetMode="Externa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hyperlink" Target="http://www.fsbtpo.com/" TargetMode="Externa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hyperlink" Target="http://www.fsbtpo.com/"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www.fsbtpo.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mtgsupportcenter@flanaganstatebank.com"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8">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utout of a house with shadow at the back">
            <a:extLst>
              <a:ext uri="{FF2B5EF4-FFF2-40B4-BE49-F238E27FC236}">
                <a16:creationId xmlns:a16="http://schemas.microsoft.com/office/drawing/2014/main" id="{3CC980F0-C3F5-4135-83E8-0F2D76FA3C98}"/>
              </a:ext>
            </a:extLst>
          </p:cNvPr>
          <p:cNvPicPr>
            <a:picLocks noChangeAspect="1"/>
          </p:cNvPicPr>
          <p:nvPr/>
        </p:nvPicPr>
        <p:blipFill rotWithShape="1">
          <a:blip r:embed="rId3">
            <a:alphaModFix amt="50000"/>
          </a:blip>
          <a:srcRect t="12380" b="747"/>
          <a:stretch/>
        </p:blipFill>
        <p:spPr>
          <a:xfrm>
            <a:off x="20" y="10"/>
            <a:ext cx="12191980" cy="6857990"/>
          </a:xfrm>
          <a:prstGeom prst="rect">
            <a:avLst/>
          </a:prstGeom>
        </p:spPr>
      </p:pic>
      <p:sp>
        <p:nvSpPr>
          <p:cNvPr id="2" name="Title 1">
            <a:extLst>
              <a:ext uri="{FF2B5EF4-FFF2-40B4-BE49-F238E27FC236}">
                <a16:creationId xmlns:a16="http://schemas.microsoft.com/office/drawing/2014/main" id="{A5C93519-6B29-1346-9FCB-0835B80531A4}"/>
              </a:ext>
            </a:extLst>
          </p:cNvPr>
          <p:cNvSpPr>
            <a:spLocks noGrp="1"/>
          </p:cNvSpPr>
          <p:nvPr>
            <p:ph type="ctrTitle"/>
          </p:nvPr>
        </p:nvSpPr>
        <p:spPr>
          <a:xfrm>
            <a:off x="1172051" y="265128"/>
            <a:ext cx="9847381" cy="2098226"/>
          </a:xfrm>
        </p:spPr>
        <p:txBody>
          <a:bodyPr>
            <a:normAutofit/>
          </a:bodyPr>
          <a:lstStyle/>
          <a:p>
            <a:r>
              <a:rPr lang="en-US" dirty="0"/>
              <a:t>How To Broker Loans </a:t>
            </a:r>
          </a:p>
        </p:txBody>
      </p:sp>
      <p:sp>
        <p:nvSpPr>
          <p:cNvPr id="4" name="Subtitle 3">
            <a:extLst>
              <a:ext uri="{FF2B5EF4-FFF2-40B4-BE49-F238E27FC236}">
                <a16:creationId xmlns:a16="http://schemas.microsoft.com/office/drawing/2014/main" id="{6E661E49-0788-40C2-A5B6-638ADED71159}"/>
              </a:ext>
            </a:extLst>
          </p:cNvPr>
          <p:cNvSpPr>
            <a:spLocks noGrp="1"/>
          </p:cNvSpPr>
          <p:nvPr>
            <p:ph type="subTitle" idx="1"/>
          </p:nvPr>
        </p:nvSpPr>
        <p:spPr>
          <a:xfrm>
            <a:off x="2814988" y="2363354"/>
            <a:ext cx="6831673" cy="550407"/>
          </a:xfrm>
        </p:spPr>
        <p:txBody>
          <a:bodyPr>
            <a:normAutofit lnSpcReduction="10000"/>
          </a:bodyPr>
          <a:lstStyle/>
          <a:p>
            <a:pPr>
              <a:spcAft>
                <a:spcPts val="600"/>
              </a:spcAft>
            </a:pPr>
            <a:r>
              <a:rPr lang="en-US" dirty="0"/>
              <a:t>Presented by:</a:t>
            </a:r>
          </a:p>
          <a:p>
            <a:pPr>
              <a:spcAft>
                <a:spcPts val="600"/>
              </a:spcAft>
            </a:pPr>
            <a:endParaRPr lang="en-US" dirty="0"/>
          </a:p>
        </p:txBody>
      </p:sp>
      <p:pic>
        <p:nvPicPr>
          <p:cNvPr id="7" name="Picture 6" descr="Logo&#10;&#10;Description automatically generated">
            <a:extLst>
              <a:ext uri="{FF2B5EF4-FFF2-40B4-BE49-F238E27FC236}">
                <a16:creationId xmlns:a16="http://schemas.microsoft.com/office/drawing/2014/main" id="{36E30F45-004A-474E-9B86-91CBFFB46830}"/>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4483005" y="2826423"/>
            <a:ext cx="3381474" cy="1496719"/>
          </a:xfrm>
          <a:prstGeom prst="rect">
            <a:avLst/>
          </a:prstGeom>
        </p:spPr>
      </p:pic>
    </p:spTree>
    <p:extLst>
      <p:ext uri="{BB962C8B-B14F-4D97-AF65-F5344CB8AC3E}">
        <p14:creationId xmlns:p14="http://schemas.microsoft.com/office/powerpoint/2010/main" val="15465803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7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fontScale="92500" lnSpcReduction="2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200" b="1" kern="0" dirty="0">
                <a:effectLst/>
                <a:latin typeface="Times New Roman" panose="02020603050405020304" pitchFamily="18" charset="0"/>
                <a:ea typeface="Times New Roman" panose="02020603050405020304" pitchFamily="18" charset="0"/>
              </a:rPr>
              <a:t>Step</a:t>
            </a:r>
            <a:r>
              <a:rPr lang="en-US" sz="1200" b="1" kern="0" spc="-15"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1</a:t>
            </a:r>
            <a:r>
              <a:rPr lang="en-US" sz="1200" b="1" kern="0" spc="-15"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a:t>
            </a:r>
            <a:r>
              <a:rPr lang="en-US" sz="1200" b="1" kern="0" spc="-15"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Start</a:t>
            </a:r>
            <a:r>
              <a:rPr lang="en-US" sz="1200" b="1" kern="0" spc="-20"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a</a:t>
            </a:r>
            <a:r>
              <a:rPr lang="en-US" sz="1200" b="1" kern="0" spc="-20" dirty="0">
                <a:effectLst/>
                <a:latin typeface="Times New Roman" panose="02020603050405020304" pitchFamily="18" charset="0"/>
                <a:ea typeface="Times New Roman" panose="02020603050405020304" pitchFamily="18" charset="0"/>
              </a:rPr>
              <a:t> file</a:t>
            </a:r>
            <a:endParaRPr lang="en-US" sz="1200" b="1" kern="0" dirty="0">
              <a:effectLst/>
              <a:latin typeface="Times New Roman" panose="02020603050405020304" pitchFamily="18" charset="0"/>
              <a:ea typeface="Times New Roman" panose="02020603050405020304" pitchFamily="18" charset="0"/>
            </a:endParaRPr>
          </a:p>
          <a:p>
            <a:pPr marL="63500" marR="0">
              <a:spcBef>
                <a:spcPts val="910"/>
              </a:spcBef>
              <a:spcAft>
                <a:spcPts val="0"/>
              </a:spcAft>
            </a:pPr>
            <a:r>
              <a:rPr lang="en-US" sz="1200" dirty="0">
                <a:effectLst/>
                <a:latin typeface="Times New Roman" panose="02020603050405020304" pitchFamily="18" charset="0"/>
                <a:ea typeface="Times New Roman" panose="02020603050405020304" pitchFamily="18" charset="0"/>
              </a:rPr>
              <a:t>There</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are</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2</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ways</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to</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start a</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file</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in</a:t>
            </a:r>
            <a:r>
              <a:rPr lang="en-US" sz="1200" spc="-5" dirty="0">
                <a:effectLst/>
                <a:latin typeface="Times New Roman" panose="02020603050405020304" pitchFamily="18" charset="0"/>
                <a:ea typeface="Times New Roman" panose="02020603050405020304" pitchFamily="18" charset="0"/>
              </a:rPr>
              <a:t> </a:t>
            </a:r>
            <a:r>
              <a:rPr lang="en-US" sz="1200" spc="-10" dirty="0" err="1">
                <a:effectLst/>
                <a:latin typeface="Times New Roman" panose="02020603050405020304" pitchFamily="18" charset="0"/>
                <a:ea typeface="Times New Roman" panose="02020603050405020304" pitchFamily="18" charset="0"/>
              </a:rPr>
              <a:t>Mortgagebot</a:t>
            </a:r>
            <a:r>
              <a:rPr lang="en-US" sz="1200" spc="-1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200" dirty="0">
                <a:effectLst/>
                <a:latin typeface="Times New Roman" panose="02020603050405020304" pitchFamily="18" charset="0"/>
                <a:ea typeface="Times New Roman" panose="02020603050405020304" pitchFamily="18" charset="0"/>
              </a:rPr>
              <a:t>1) At the top of </a:t>
            </a:r>
            <a:r>
              <a:rPr lang="en-US" sz="1200" dirty="0" err="1">
                <a:effectLst/>
                <a:latin typeface="Times New Roman" panose="02020603050405020304" pitchFamily="18" charset="0"/>
                <a:ea typeface="Times New Roman" panose="02020603050405020304" pitchFamily="18" charset="0"/>
              </a:rPr>
              <a:t>MortgageBot</a:t>
            </a:r>
            <a:r>
              <a:rPr lang="en-US" sz="1200" dirty="0">
                <a:effectLst/>
                <a:latin typeface="Times New Roman" panose="02020603050405020304" pitchFamily="18" charset="0"/>
                <a:ea typeface="Times New Roman" panose="02020603050405020304" pitchFamily="18" charset="0"/>
              </a:rPr>
              <a:t> is a section that states Create a loan, here is a screen shot:</a:t>
            </a:r>
          </a:p>
          <a:p>
            <a:pPr marL="0" marR="0" lvl="0" indent="0">
              <a:spcBef>
                <a:spcPts val="910"/>
              </a:spcBef>
              <a:spcAft>
                <a:spcPts val="0"/>
              </a:spcAft>
              <a:buSzPts val="1200"/>
              <a:buNone/>
              <a:tabLst>
                <a:tab pos="749935" algn="l"/>
              </a:tabLst>
            </a:pPr>
            <a:r>
              <a:rPr lang="en-US" sz="1200" dirty="0">
                <a:effectLst/>
                <a:latin typeface="Times New Roman" panose="02020603050405020304" pitchFamily="18" charset="0"/>
                <a:ea typeface="Times New Roman" panose="02020603050405020304" pitchFamily="18" charset="0"/>
              </a:rPr>
              <a:t>     </a:t>
            </a:r>
          </a:p>
          <a:p>
            <a:pPr marL="0" marR="0" lvl="0" indent="0">
              <a:spcBef>
                <a:spcPts val="910"/>
              </a:spcBef>
              <a:spcAft>
                <a:spcPts val="0"/>
              </a:spcAft>
              <a:buSzPts val="1200"/>
              <a:buNone/>
              <a:tabLst>
                <a:tab pos="749935" algn="l"/>
              </a:tabLst>
            </a:pP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200" dirty="0">
                <a:effectLst/>
                <a:latin typeface="Times New Roman" panose="02020603050405020304" pitchFamily="18" charset="0"/>
                <a:ea typeface="Times New Roman" panose="02020603050405020304" pitchFamily="18" charset="0"/>
              </a:rPr>
              <a:t>2) Upload</a:t>
            </a:r>
            <a:r>
              <a:rPr lang="en-US" sz="1200" spc="-2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a:t>
            </a:r>
            <a:r>
              <a:rPr lang="en-US" sz="1200" spc="-3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FNMA</a:t>
            </a:r>
            <a:r>
              <a:rPr lang="en-US" sz="1200" spc="-2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3.4</a:t>
            </a:r>
            <a:r>
              <a:rPr lang="en-US" sz="1200" spc="-20" dirty="0">
                <a:effectLst/>
                <a:latin typeface="Times New Roman" panose="02020603050405020304" pitchFamily="18" charset="0"/>
                <a:ea typeface="Times New Roman" panose="02020603050405020304" pitchFamily="18" charset="0"/>
              </a:rPr>
              <a:t> file</a:t>
            </a:r>
            <a:endParaRPr lang="en-US" sz="1100" dirty="0">
              <a:effectLst/>
              <a:latin typeface="Times New Roman" panose="02020603050405020304" pitchFamily="18" charset="0"/>
              <a:ea typeface="Times New Roman" panose="02020603050405020304" pitchFamily="18" charset="0"/>
            </a:endParaRPr>
          </a:p>
          <a:p>
            <a:pPr marL="742950" marR="189865" lvl="1" indent="-285750">
              <a:lnSpc>
                <a:spcPct val="107000"/>
              </a:lnSpc>
              <a:spcBef>
                <a:spcPts val="115"/>
              </a:spcBef>
              <a:spcAft>
                <a:spcPts val="0"/>
              </a:spcAft>
              <a:buSzPts val="1200"/>
              <a:buFont typeface="Times New Roman" panose="02020603050405020304" pitchFamily="18" charset="0"/>
              <a:buAutoNum type="alphaLcPeriod"/>
              <a:tabLst>
                <a:tab pos="1207135" algn="l"/>
              </a:tabLst>
            </a:pPr>
            <a:r>
              <a:rPr lang="en-US" sz="1200" spc="-5" dirty="0">
                <a:effectLst/>
                <a:latin typeface="Times New Roman" panose="02020603050405020304" pitchFamily="18" charset="0"/>
                <a:ea typeface="Times New Roman" panose="02020603050405020304" pitchFamily="18" charset="0"/>
              </a:rPr>
              <a:t>This</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will</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include</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the</a:t>
            </a:r>
            <a:r>
              <a:rPr lang="en-US" sz="1200" spc="-20"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URLA/1003</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details</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only.</a:t>
            </a:r>
            <a:r>
              <a:rPr lang="en-US" sz="1200" spc="200"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LE</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fees</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and</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other</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file</a:t>
            </a:r>
            <a:r>
              <a:rPr lang="en-US" sz="1200" spc="-20"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details that may be in your system will not be captured and will not be uploaded to our LOS.</a:t>
            </a:r>
            <a:endParaRPr lang="en-US" sz="1100" spc="-5" dirty="0">
              <a:effectLst/>
              <a:latin typeface="Times New Roman" panose="02020603050405020304" pitchFamily="18" charset="0"/>
              <a:ea typeface="Times New Roman" panose="02020603050405020304" pitchFamily="18" charset="0"/>
            </a:endParaRPr>
          </a:p>
          <a:p>
            <a:pPr marL="0" marR="0" lvl="0" indent="0">
              <a:lnSpc>
                <a:spcPts val="1375"/>
              </a:lnSpc>
              <a:spcBef>
                <a:spcPts val="0"/>
              </a:spcBef>
              <a:spcAft>
                <a:spcPts val="0"/>
              </a:spcAft>
              <a:buSzPts val="1200"/>
              <a:buNone/>
              <a:tabLst>
                <a:tab pos="749935" algn="l"/>
              </a:tabLst>
            </a:pPr>
            <a:r>
              <a:rPr lang="en-US" sz="1200" dirty="0">
                <a:effectLst/>
                <a:latin typeface="Times New Roman" panose="02020603050405020304" pitchFamily="18" charset="0"/>
                <a:ea typeface="Times New Roman" panose="02020603050405020304" pitchFamily="18" charset="0"/>
              </a:rPr>
              <a:t>3) Manual</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entry</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of</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the</a:t>
            </a:r>
            <a:r>
              <a:rPr lang="en-US" sz="1200" spc="-5" dirty="0">
                <a:effectLst/>
                <a:latin typeface="Times New Roman" panose="02020603050405020304" pitchFamily="18" charset="0"/>
                <a:ea typeface="Times New Roman" panose="02020603050405020304" pitchFamily="18" charset="0"/>
              </a:rPr>
              <a:t> </a:t>
            </a:r>
            <a:r>
              <a:rPr lang="en-US" sz="1200" spc="-20" dirty="0">
                <a:effectLst/>
                <a:latin typeface="Times New Roman" panose="02020603050405020304" pitchFamily="18" charset="0"/>
                <a:ea typeface="Times New Roman" panose="02020603050405020304" pitchFamily="18" charset="0"/>
              </a:rPr>
              <a:t>URLA</a:t>
            </a:r>
            <a:endParaRPr lang="en-US" sz="1100" dirty="0">
              <a:effectLst/>
              <a:latin typeface="Times New Roman" panose="02020603050405020304" pitchFamily="18" charset="0"/>
              <a:ea typeface="Times New Roman" panose="02020603050405020304" pitchFamily="18" charset="0"/>
            </a:endParaRPr>
          </a:p>
          <a:p>
            <a:pPr marL="742950" marR="247650" lvl="1" indent="-285750">
              <a:lnSpc>
                <a:spcPct val="107000"/>
              </a:lnSpc>
              <a:spcBef>
                <a:spcPts val="105"/>
              </a:spcBef>
              <a:spcAft>
                <a:spcPts val="0"/>
              </a:spcAft>
              <a:buSzPts val="1200"/>
              <a:buFont typeface="Times New Roman" panose="02020603050405020304" pitchFamily="18" charset="0"/>
              <a:buAutoNum type="alphaLcPeriod"/>
              <a:tabLst>
                <a:tab pos="1207135" algn="l"/>
              </a:tabLst>
            </a:pPr>
            <a:r>
              <a:rPr lang="en-US" sz="1200" spc="-5" dirty="0">
                <a:effectLst/>
                <a:latin typeface="Times New Roman" panose="02020603050405020304" pitchFamily="18" charset="0"/>
                <a:ea typeface="Times New Roman" panose="02020603050405020304" pitchFamily="18" charset="0"/>
              </a:rPr>
              <a:t>This</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will</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be</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a</a:t>
            </a:r>
            <a:r>
              <a:rPr lang="en-US" sz="1200" spc="-20"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full</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manual</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entry</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of</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the</a:t>
            </a:r>
            <a:r>
              <a:rPr lang="en-US" sz="1200" spc="-2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data</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into</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our</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system.</a:t>
            </a:r>
            <a:r>
              <a:rPr lang="en-US" sz="1200" spc="200"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Estimated</a:t>
            </a:r>
            <a:r>
              <a:rPr lang="en-US" sz="1200" spc="-15" dirty="0">
                <a:effectLst/>
                <a:latin typeface="Times New Roman" panose="02020603050405020304" pitchFamily="18" charset="0"/>
                <a:ea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rPr>
              <a:t>time for data entry is 10 – 20 minutes for the URLA data</a:t>
            </a:r>
            <a:endParaRPr lang="en-US" sz="1100" spc="-5" dirty="0">
              <a:effectLst/>
              <a:latin typeface="Times New Roman" panose="02020603050405020304" pitchFamily="18" charset="0"/>
              <a:ea typeface="Times New Roman" panose="02020603050405020304" pitchFamily="18" charset="0"/>
            </a:endParaRPr>
          </a:p>
          <a:p>
            <a:pPr marL="0" indent="0">
              <a:buNone/>
            </a:pPr>
            <a:r>
              <a:rPr lang="en-US" sz="1200" dirty="0"/>
              <a:t>4) </a:t>
            </a:r>
            <a:r>
              <a:rPr lang="en-US" sz="1200" dirty="0">
                <a:latin typeface="Times New Roman" panose="02020603050405020304" pitchFamily="18" charset="0"/>
                <a:cs typeface="Times New Roman" panose="02020603050405020304" pitchFamily="18" charset="0"/>
              </a:rPr>
              <a:t>FSB does not require any submission form in order to start your loan process. However, to assist you we will need to have your credit vendor login and password entered as a note into each loan. To add this note, please see the screen shots below. First click on the pencil in the top right had corner of each loan. Then add your information to the note pad, select Account Executive, and then hit save.</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r>
              <a:rPr lang="en-US" sz="1200" b="1" dirty="0">
                <a:latin typeface="Times New Roman" panose="02020603050405020304" pitchFamily="18" charset="0"/>
                <a:cs typeface="Times New Roman" panose="02020603050405020304" pitchFamily="18" charset="0"/>
              </a:rPr>
              <a:t>Please note that if you do not supply this information at time of starting a loan file, FSB will “re-pull” our own credit report at time of underwriting submission without contacting each broker.</a:t>
            </a: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Starting a loan within </a:t>
            </a:r>
            <a:r>
              <a:rPr lang="en-US" dirty="0" err="1"/>
              <a:t>MortgageBot</a:t>
            </a:r>
            <a:r>
              <a:rPr lang="en-US" dirty="0"/>
              <a:t> is very simple. Please see the steps on the right in order to have us take a look at a prequal, get a rate/price quote, run AUS, order an MI Certificate, send out initial disclosures to start the loan process, or submit your loan to underwriting. The information to the right is the first step, which is setting up each loan.</a:t>
            </a:r>
          </a:p>
          <a:p>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2F7DAF01-4A61-529D-8A52-2CF82A6AB3E5}"/>
              </a:ext>
            </a:extLst>
          </p:cNvPr>
          <p:cNvPicPr>
            <a:picLocks noChangeAspect="1"/>
          </p:cNvPicPr>
          <p:nvPr/>
        </p:nvPicPr>
        <p:blipFill>
          <a:blip r:embed="rId2"/>
          <a:stretch>
            <a:fillRect/>
          </a:stretch>
        </p:blipFill>
        <p:spPr>
          <a:xfrm>
            <a:off x="5825770" y="1230567"/>
            <a:ext cx="4075559" cy="1116965"/>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E7F31DD5-3C32-7FBC-60E4-7AF2C983E66D}"/>
              </a:ext>
            </a:extLst>
          </p:cNvPr>
          <p:cNvPicPr>
            <a:picLocks noChangeAspect="1"/>
          </p:cNvPicPr>
          <p:nvPr/>
        </p:nvPicPr>
        <p:blipFill>
          <a:blip r:embed="rId3"/>
          <a:stretch>
            <a:fillRect/>
          </a:stretch>
        </p:blipFill>
        <p:spPr>
          <a:xfrm>
            <a:off x="5825770" y="4300228"/>
            <a:ext cx="3232878" cy="163387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2171B6E0-E05F-6CE3-C84B-6846B9FC5F3A}"/>
              </a:ext>
            </a:extLst>
          </p:cNvPr>
          <p:cNvPicPr>
            <a:picLocks noChangeAspect="1"/>
          </p:cNvPicPr>
          <p:nvPr/>
        </p:nvPicPr>
        <p:blipFill>
          <a:blip r:embed="rId4"/>
          <a:stretch>
            <a:fillRect/>
          </a:stretch>
        </p:blipFill>
        <p:spPr>
          <a:xfrm>
            <a:off x="9121180" y="3322041"/>
            <a:ext cx="2363685" cy="2612060"/>
          </a:xfrm>
          <a:prstGeom prst="rect">
            <a:avLst/>
          </a:prstGeom>
        </p:spPr>
      </p:pic>
    </p:spTree>
    <p:extLst>
      <p:ext uri="{BB962C8B-B14F-4D97-AF65-F5344CB8AC3E}">
        <p14:creationId xmlns:p14="http://schemas.microsoft.com/office/powerpoint/2010/main" val="2838073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fontScale="92500"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200" b="1" kern="0" dirty="0">
                <a:effectLst/>
                <a:latin typeface="Times New Roman" panose="02020603050405020304" pitchFamily="18" charset="0"/>
                <a:ea typeface="Times New Roman" panose="02020603050405020304" pitchFamily="18" charset="0"/>
              </a:rPr>
              <a:t>Step</a:t>
            </a:r>
            <a:r>
              <a:rPr lang="en-US" sz="1200" b="1" kern="0" spc="-15"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1</a:t>
            </a:r>
            <a:r>
              <a:rPr lang="en-US" sz="1200" b="1" kern="0" spc="-15"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a:t>
            </a:r>
            <a:r>
              <a:rPr lang="en-US" sz="1200" b="1" kern="0" spc="-15"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Start</a:t>
            </a:r>
            <a:r>
              <a:rPr lang="en-US" sz="1200" b="1" kern="0" spc="-20"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a</a:t>
            </a:r>
            <a:r>
              <a:rPr lang="en-US" sz="1200" b="1" kern="0" spc="-20" dirty="0">
                <a:effectLst/>
                <a:latin typeface="Times New Roman" panose="02020603050405020304" pitchFamily="18" charset="0"/>
                <a:ea typeface="Times New Roman" panose="02020603050405020304" pitchFamily="18" charset="0"/>
              </a:rPr>
              <a:t> file (Continued)</a:t>
            </a: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5</a:t>
            </a:r>
            <a:r>
              <a:rPr lang="en-US" sz="1200" dirty="0">
                <a:effectLst/>
                <a:latin typeface="Times New Roman" panose="02020603050405020304" pitchFamily="18" charset="0"/>
                <a:ea typeface="Times New Roman" panose="02020603050405020304" pitchFamily="18" charset="0"/>
              </a:rPr>
              <a:t>) On the Left hand of each loan file within </a:t>
            </a:r>
            <a:r>
              <a:rPr lang="en-US" sz="1200" dirty="0" err="1">
                <a:effectLst/>
                <a:latin typeface="Times New Roman" panose="02020603050405020304" pitchFamily="18" charset="0"/>
                <a:ea typeface="Times New Roman" panose="02020603050405020304" pitchFamily="18" charset="0"/>
              </a:rPr>
              <a:t>MortgageBot</a:t>
            </a:r>
            <a:r>
              <a:rPr lang="en-US" sz="1200" dirty="0">
                <a:effectLst/>
                <a:latin typeface="Times New Roman" panose="02020603050405020304" pitchFamily="18" charset="0"/>
                <a:ea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rPr>
              <a:t>are </a:t>
            </a:r>
            <a:r>
              <a:rPr lang="en-US" sz="1200" dirty="0">
                <a:effectLst/>
                <a:latin typeface="Times New Roman" panose="02020603050405020304" pitchFamily="18" charset="0"/>
                <a:ea typeface="Times New Roman" panose="02020603050405020304" pitchFamily="18" charset="0"/>
              </a:rPr>
              <a:t>the “Navigation Screens”. Here is a screen shot below of what this looks like within a loan file:</a:t>
            </a:r>
          </a:p>
          <a:p>
            <a:pPr marL="0" marR="0" lvl="0" indent="0">
              <a:spcBef>
                <a:spcPts val="910"/>
              </a:spcBef>
              <a:spcAft>
                <a:spcPts val="0"/>
              </a:spcAft>
              <a:buSzPts val="1200"/>
              <a:buNone/>
              <a:tabLst>
                <a:tab pos="749935" algn="l"/>
              </a:tabLst>
            </a:pP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200" dirty="0">
                <a:effectLst/>
                <a:latin typeface="Times New Roman" panose="02020603050405020304" pitchFamily="18" charset="0"/>
                <a:ea typeface="Times New Roman" panose="02020603050405020304" pitchFamily="18" charset="0"/>
              </a:rPr>
              <a:t>     </a:t>
            </a:r>
          </a:p>
          <a:p>
            <a:pPr marL="0" marR="0" lvl="0" indent="0">
              <a:spcBef>
                <a:spcPts val="910"/>
              </a:spcBef>
              <a:spcAft>
                <a:spcPts val="0"/>
              </a:spcAft>
              <a:buSzPts val="1200"/>
              <a:buNone/>
              <a:tabLst>
                <a:tab pos="749935" algn="l"/>
              </a:tabLst>
            </a:pP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6</a:t>
            </a:r>
            <a:r>
              <a:rPr lang="en-US" sz="1200" dirty="0">
                <a:effectLst/>
                <a:latin typeface="Times New Roman" panose="02020603050405020304" pitchFamily="18" charset="0"/>
                <a:ea typeface="Times New Roman" panose="02020603050405020304" pitchFamily="18" charset="0"/>
              </a:rPr>
              <a:t>) Under the “Forms &amp; Docs” Button, please select the “Borrower Summary” Screen. </a:t>
            </a:r>
            <a:r>
              <a:rPr lang="en-US" sz="1200" dirty="0">
                <a:latin typeface="Times New Roman" panose="02020603050405020304" pitchFamily="18" charset="0"/>
                <a:ea typeface="Times New Roman" panose="02020603050405020304" pitchFamily="18" charset="0"/>
              </a:rPr>
              <a:t>It is very important that you fill out this entire screen in </a:t>
            </a:r>
            <a:r>
              <a:rPr lang="en-US" sz="1200" dirty="0" err="1">
                <a:latin typeface="Times New Roman" panose="02020603050405020304" pitchFamily="18" charset="0"/>
                <a:ea typeface="Times New Roman" panose="02020603050405020304" pitchFamily="18" charset="0"/>
              </a:rPr>
              <a:t>MortgageBot</a:t>
            </a:r>
            <a:r>
              <a:rPr lang="en-US" sz="1200" dirty="0">
                <a:latin typeface="Times New Roman" panose="02020603050405020304" pitchFamily="18" charset="0"/>
                <a:ea typeface="Times New Roman" panose="02020603050405020304" pitchFamily="18" charset="0"/>
              </a:rPr>
              <a:t>. This page advises FSB of some critical information that is not located on an URLA.</a:t>
            </a:r>
          </a:p>
          <a:p>
            <a:pPr marL="0" marR="0" lv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7) It is especially important to fill in each borrower(s) email address. This is the email we will use to communicate with the borrower(s) throughout the entirety of each loan in an “E-Sign” manner. If you leave this field blank, FSB will assume that the Broker will be working with the borrower(s) in a Wet-Sign Capacity. Please see a screen shot below of this page, and email field.</a:t>
            </a:r>
            <a:endParaRPr lang="en-US" sz="1100" dirty="0">
              <a:effectLst/>
              <a:latin typeface="Times New Roman" panose="02020603050405020304" pitchFamily="18" charset="0"/>
              <a:ea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r>
              <a:rPr lang="en-US" sz="1200" b="1" dirty="0">
                <a:latin typeface="Times New Roman" panose="02020603050405020304" pitchFamily="18" charset="0"/>
                <a:cs typeface="Times New Roman" panose="02020603050405020304" pitchFamily="18" charset="0"/>
              </a:rPr>
              <a:t>Please note that if you do not supply this information at time of starting a loan file, FSB will “re-pull” our own credit report at time of underwriting submission without contacting each broker.</a:t>
            </a: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Starting a loan within </a:t>
            </a:r>
            <a:r>
              <a:rPr lang="en-US" dirty="0" err="1"/>
              <a:t>MortgageBot</a:t>
            </a:r>
            <a:r>
              <a:rPr lang="en-US" dirty="0"/>
              <a:t> is very simple. Please see the additional steps on the right in order to complete the first step, Start a file.</a:t>
            </a:r>
          </a:p>
          <a:p>
            <a:endParaRPr lang="en-US" dirty="0"/>
          </a:p>
        </p:txBody>
      </p:sp>
      <p:pic>
        <p:nvPicPr>
          <p:cNvPr id="8" name="Picture 7" descr="Graphical user interface, application&#10;&#10;Description automatically generated">
            <a:extLst>
              <a:ext uri="{FF2B5EF4-FFF2-40B4-BE49-F238E27FC236}">
                <a16:creationId xmlns:a16="http://schemas.microsoft.com/office/drawing/2014/main" id="{85A6F6A8-41E8-1FE2-FD25-7755F5944865}"/>
              </a:ext>
            </a:extLst>
          </p:cNvPr>
          <p:cNvPicPr>
            <a:picLocks noChangeAspect="1"/>
          </p:cNvPicPr>
          <p:nvPr/>
        </p:nvPicPr>
        <p:blipFill>
          <a:blip r:embed="rId2"/>
          <a:stretch>
            <a:fillRect/>
          </a:stretch>
        </p:blipFill>
        <p:spPr>
          <a:xfrm>
            <a:off x="8035166" y="1138459"/>
            <a:ext cx="1086015" cy="1455261"/>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CC42BF83-6FDE-C741-1BF3-74D3985913E1}"/>
              </a:ext>
            </a:extLst>
          </p:cNvPr>
          <p:cNvPicPr>
            <a:picLocks noChangeAspect="1"/>
          </p:cNvPicPr>
          <p:nvPr/>
        </p:nvPicPr>
        <p:blipFill>
          <a:blip r:embed="rId3"/>
          <a:stretch>
            <a:fillRect/>
          </a:stretch>
        </p:blipFill>
        <p:spPr>
          <a:xfrm>
            <a:off x="5870411" y="3868511"/>
            <a:ext cx="5918003" cy="1926530"/>
          </a:xfrm>
          <a:prstGeom prst="rect">
            <a:avLst/>
          </a:prstGeom>
        </p:spPr>
      </p:pic>
    </p:spTree>
    <p:extLst>
      <p:ext uri="{BB962C8B-B14F-4D97-AF65-F5344CB8AC3E}">
        <p14:creationId xmlns:p14="http://schemas.microsoft.com/office/powerpoint/2010/main" val="2060823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200" b="1" kern="0" dirty="0">
                <a:effectLst/>
                <a:latin typeface="Times New Roman" panose="02020603050405020304" pitchFamily="18" charset="0"/>
                <a:ea typeface="Times New Roman" panose="02020603050405020304" pitchFamily="18" charset="0"/>
              </a:rPr>
              <a:t>Step</a:t>
            </a:r>
            <a:r>
              <a:rPr lang="en-US" sz="1200" b="1" kern="0" spc="-15" dirty="0">
                <a:effectLst/>
                <a:latin typeface="Times New Roman" panose="02020603050405020304" pitchFamily="18" charset="0"/>
                <a:ea typeface="Times New Roman" panose="02020603050405020304" pitchFamily="18" charset="0"/>
              </a:rPr>
              <a:t> </a:t>
            </a:r>
            <a:r>
              <a:rPr lang="en-US" sz="1200" b="1" kern="0" spc="-15" dirty="0">
                <a:latin typeface="Times New Roman" panose="02020603050405020304" pitchFamily="18" charset="0"/>
                <a:ea typeface="Times New Roman" panose="02020603050405020304" pitchFamily="18" charset="0"/>
              </a:rPr>
              <a:t>2</a:t>
            </a:r>
            <a:r>
              <a:rPr lang="en-US" sz="1200" b="1" kern="0" spc="-15" dirty="0">
                <a:effectLst/>
                <a:latin typeface="Times New Roman" panose="02020603050405020304" pitchFamily="18" charset="0"/>
                <a:ea typeface="Times New Roman" panose="02020603050405020304" pitchFamily="18" charset="0"/>
              </a:rPr>
              <a:t> </a:t>
            </a:r>
            <a:r>
              <a:rPr lang="en-US" sz="1200" b="1" kern="0" dirty="0">
                <a:effectLst/>
                <a:latin typeface="Times New Roman" panose="02020603050405020304" pitchFamily="18" charset="0"/>
                <a:ea typeface="Times New Roman" panose="02020603050405020304" pitchFamily="18" charset="0"/>
              </a:rPr>
              <a:t>–</a:t>
            </a:r>
            <a:r>
              <a:rPr lang="en-US" sz="1200" b="1" kern="0" spc="-15" dirty="0">
                <a:effectLst/>
                <a:latin typeface="Times New Roman" panose="02020603050405020304" pitchFamily="18" charset="0"/>
                <a:ea typeface="Times New Roman" panose="02020603050405020304" pitchFamily="18" charset="0"/>
              </a:rPr>
              <a:t> </a:t>
            </a:r>
            <a:r>
              <a:rPr lang="en-US" sz="1200" b="1" kern="0" spc="-15" dirty="0">
                <a:latin typeface="Times New Roman" panose="02020603050405020304" pitchFamily="18" charset="0"/>
                <a:ea typeface="Times New Roman" panose="02020603050405020304" pitchFamily="18" charset="0"/>
              </a:rPr>
              <a:t>Register each loan</a:t>
            </a:r>
            <a:endParaRPr lang="en-US" sz="1200"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200" dirty="0">
                <a:effectLst/>
                <a:latin typeface="Times New Roman" panose="02020603050405020304" pitchFamily="18" charset="0"/>
                <a:ea typeface="Times New Roman" panose="02020603050405020304" pitchFamily="18" charset="0"/>
              </a:rPr>
              <a:t>1) </a:t>
            </a:r>
            <a:r>
              <a:rPr lang="en-US" sz="1200" dirty="0">
                <a:latin typeface="Times New Roman" panose="02020603050405020304" pitchFamily="18" charset="0"/>
                <a:ea typeface="Times New Roman" panose="02020603050405020304" pitchFamily="18" charset="0"/>
              </a:rPr>
              <a:t>It is important for FSB to know when you start a new loan within our LOS. This will allow either your Account Executive, or our Mortgage Support Team to help you further.</a:t>
            </a:r>
            <a:endParaRPr lang="en-US" sz="12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effectLst/>
                <a:latin typeface="Times New Roman" panose="02020603050405020304" pitchFamily="18" charset="0"/>
                <a:ea typeface="Times New Roman" panose="02020603050405020304" pitchFamily="18" charset="0"/>
              </a:rPr>
              <a:t>2) Under Forms &amp; Docs about midway down will be Register Loan. </a:t>
            </a:r>
            <a:r>
              <a:rPr lang="en-US" sz="1200" dirty="0">
                <a:latin typeface="Times New Roman" panose="02020603050405020304" pitchFamily="18" charset="0"/>
                <a:ea typeface="Times New Roman" panose="02020603050405020304" pitchFamily="18" charset="0"/>
              </a:rPr>
              <a:t>Once</a:t>
            </a:r>
            <a:r>
              <a:rPr lang="en-US" sz="1200" dirty="0">
                <a:effectLst/>
                <a:latin typeface="Times New Roman" panose="02020603050405020304" pitchFamily="18" charset="0"/>
                <a:ea typeface="Times New Roman" panose="02020603050405020304" pitchFamily="18" charset="0"/>
              </a:rPr>
              <a:t> the screen comes up, double check all the data to make sure of accuracy.</a:t>
            </a:r>
            <a:r>
              <a:rPr lang="en-US" sz="1200" spc="20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Pay</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special</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attention</a:t>
            </a:r>
            <a:r>
              <a:rPr lang="en-US" sz="1200" spc="-15" dirty="0">
                <a:effectLst/>
                <a:latin typeface="Times New Roman" panose="02020603050405020304" pitchFamily="18" charset="0"/>
                <a:ea typeface="Times New Roman" panose="02020603050405020304" pitchFamily="18" charset="0"/>
              </a:rPr>
              <a:t> </a:t>
            </a:r>
            <a:r>
              <a:rPr lang="en-US" sz="1200" spc="-15" dirty="0">
                <a:latin typeface="Times New Roman" panose="02020603050405020304" pitchFamily="18" charset="0"/>
                <a:ea typeface="Times New Roman" panose="02020603050405020304" pitchFamily="18" charset="0"/>
              </a:rPr>
              <a:t>to:</a:t>
            </a:r>
          </a:p>
          <a:p>
            <a:pPr>
              <a:spcBef>
                <a:spcPts val="910"/>
              </a:spcBef>
              <a:spcAft>
                <a:spcPts val="0"/>
              </a:spcAft>
              <a:buSzPts val="1200"/>
              <a:tabLst>
                <a:tab pos="749935" algn="l"/>
              </a:tabLst>
            </a:pPr>
            <a:r>
              <a:rPr lang="en-US" sz="1200" dirty="0">
                <a:effectLst/>
                <a:latin typeface="Times New Roman" panose="02020603050405020304" pitchFamily="18" charset="0"/>
                <a:ea typeface="Times New Roman" panose="02020603050405020304" pitchFamily="18" charset="0"/>
              </a:rPr>
              <a:t>Property</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Type</a:t>
            </a:r>
            <a:endParaRPr lang="en-US" sz="1200" spc="-15" dirty="0">
              <a:latin typeface="Times New Roman" panose="02020603050405020304" pitchFamily="18" charset="0"/>
              <a:ea typeface="Times New Roman" panose="02020603050405020304" pitchFamily="18" charset="0"/>
            </a:endParaRPr>
          </a:p>
          <a:p>
            <a:pPr>
              <a:spcBef>
                <a:spcPts val="910"/>
              </a:spcBef>
              <a:spcAft>
                <a:spcPts val="0"/>
              </a:spcAft>
              <a:buSzPts val="1200"/>
              <a:tabLst>
                <a:tab pos="749935" algn="l"/>
              </a:tabLst>
            </a:pPr>
            <a:r>
              <a:rPr lang="en-US" sz="1200" dirty="0">
                <a:effectLst/>
                <a:latin typeface="Times New Roman" panose="02020603050405020304" pitchFamily="18" charset="0"/>
                <a:ea typeface="Times New Roman" panose="02020603050405020304" pitchFamily="18" charset="0"/>
              </a:rPr>
              <a:t>Occupancy</a:t>
            </a:r>
            <a:r>
              <a:rPr lang="en-US" sz="1200" spc="-15" dirty="0">
                <a:effectLst/>
                <a:latin typeface="Times New Roman" panose="02020603050405020304" pitchFamily="18" charset="0"/>
                <a:ea typeface="Times New Roman" panose="02020603050405020304" pitchFamily="18" charset="0"/>
              </a:rPr>
              <a:t> </a:t>
            </a:r>
            <a:r>
              <a:rPr lang="en-US" sz="1200" spc="-15" dirty="0">
                <a:latin typeface="Times New Roman" panose="02020603050405020304" pitchFamily="18" charset="0"/>
                <a:ea typeface="Times New Roman" panose="02020603050405020304" pitchFamily="18" charset="0"/>
              </a:rPr>
              <a:t>Type</a:t>
            </a:r>
          </a:p>
          <a:p>
            <a:pPr>
              <a:spcBef>
                <a:spcPts val="910"/>
              </a:spcBef>
              <a:spcAft>
                <a:spcPts val="0"/>
              </a:spcAft>
              <a:buSzPts val="1200"/>
              <a:tabLst>
                <a:tab pos="749935" algn="l"/>
              </a:tabLst>
            </a:pPr>
            <a:r>
              <a:rPr lang="en-US" sz="1200" spc="-15" dirty="0">
                <a:effectLst/>
                <a:latin typeface="Times New Roman" panose="02020603050405020304" pitchFamily="18" charset="0"/>
                <a:ea typeface="Times New Roman" panose="02020603050405020304" pitchFamily="18" charset="0"/>
              </a:rPr>
              <a:t>Make sure to enter the fico scores for each borrower</a:t>
            </a:r>
            <a:endParaRPr lang="en-US" sz="1100" spc="-5" dirty="0">
              <a:effectLst/>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100" spc="-5" dirty="0">
                <a:latin typeface="Times New Roman" panose="02020603050405020304" pitchFamily="18" charset="0"/>
                <a:ea typeface="Times New Roman" panose="02020603050405020304" pitchFamily="18" charset="0"/>
              </a:rPr>
              <a:t>3) Here is a screen shot to assist you find our registration screen:</a:t>
            </a: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100" b="1" spc="-5" dirty="0">
                <a:latin typeface="Times New Roman" panose="02020603050405020304" pitchFamily="18" charset="0"/>
                <a:ea typeface="Times New Roman" panose="02020603050405020304" pitchFamily="18" charset="0"/>
              </a:rPr>
              <a:t>PLEASE NOTE – FSB, will disclose all loans within 72 hours to all borrowers when a property address is entered, and the loan is registered with FSB. FSB will contact each broker on the third day prior to automate disclosure to see if the broker would like to lock each loan. Any loan that has not been registered within 90 days will be automatically deleted within our system!</a:t>
            </a: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Starting a loan within </a:t>
            </a:r>
            <a:r>
              <a:rPr lang="en-US" dirty="0" err="1"/>
              <a:t>MortgageBot</a:t>
            </a:r>
            <a:r>
              <a:rPr lang="en-US" dirty="0"/>
              <a:t> is very simple. Please see the steps on the right for the second step, registering your loan. When you register each loan, it advises FSB that you have started your new loan automatically.</a:t>
            </a:r>
          </a:p>
          <a:p>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EC5F5EAF-51D4-6028-AA28-EB0CB59A57AE}"/>
              </a:ext>
            </a:extLst>
          </p:cNvPr>
          <p:cNvPicPr>
            <a:picLocks noChangeAspect="1"/>
          </p:cNvPicPr>
          <p:nvPr/>
        </p:nvPicPr>
        <p:blipFill>
          <a:blip r:embed="rId2"/>
          <a:stretch>
            <a:fillRect/>
          </a:stretch>
        </p:blipFill>
        <p:spPr>
          <a:xfrm>
            <a:off x="5863904" y="2843684"/>
            <a:ext cx="1922814" cy="2939384"/>
          </a:xfrm>
          <a:prstGeom prst="rect">
            <a:avLst/>
          </a:prstGeom>
        </p:spPr>
      </p:pic>
    </p:spTree>
    <p:extLst>
      <p:ext uri="{BB962C8B-B14F-4D97-AF65-F5344CB8AC3E}">
        <p14:creationId xmlns:p14="http://schemas.microsoft.com/office/powerpoint/2010/main" val="753104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3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How to scenar</a:t>
            </a:r>
            <a:r>
              <a:rPr lang="en-US" sz="1400" b="1" kern="0" spc="-15" dirty="0">
                <a:latin typeface="Times New Roman" panose="02020603050405020304" pitchFamily="18" charset="0"/>
                <a:ea typeface="Times New Roman" panose="02020603050405020304" pitchFamily="18" charset="0"/>
              </a:rPr>
              <a:t>io price your loan or lock a new loan</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500" dirty="0">
                <a:effectLst/>
                <a:latin typeface="Times New Roman" panose="02020603050405020304" pitchFamily="18" charset="0"/>
                <a:ea typeface="Times New Roman" panose="02020603050405020304" pitchFamily="18" charset="0"/>
              </a:rPr>
              <a:t>1) Now it is time to introduce you to our web-site to help you further with critical processes you can perform when working with FSB. Our web-site address is </a:t>
            </a:r>
            <a:r>
              <a:rPr lang="en-US" sz="1500" dirty="0">
                <a:effectLst/>
                <a:latin typeface="Times New Roman" panose="02020603050405020304" pitchFamily="18" charset="0"/>
                <a:ea typeface="Times New Roman" panose="02020603050405020304" pitchFamily="18" charset="0"/>
                <a:hlinkClick r:id="rId2"/>
              </a:rPr>
              <a:t>www.fsbtpo.com</a:t>
            </a:r>
            <a:r>
              <a:rPr lang="en-US" sz="1500" dirty="0">
                <a:latin typeface="Times New Roman" panose="02020603050405020304" pitchFamily="18" charset="0"/>
                <a:ea typeface="Times New Roman" panose="02020603050405020304" pitchFamily="18" charset="0"/>
              </a:rPr>
              <a:t> . The main web-site page does not require a password to login.</a:t>
            </a:r>
            <a:endParaRPr lang="en-US" sz="15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2) We have a helpful tutorial to teach you how to scenario price or lock each loan. On the site, please follow this path:</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Mortgage Support Resources</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Document Library</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Scroll down to our “How-To” section</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See “</a:t>
            </a:r>
            <a:r>
              <a:rPr lang="en-US" sz="1500" b="0" i="0" dirty="0">
                <a:solidFill>
                  <a:srgbClr val="3A586E"/>
                </a:solidFill>
                <a:effectLst/>
                <a:latin typeface="PT Sans" panose="020B0503020203020204" pitchFamily="34" charset="0"/>
              </a:rPr>
              <a:t>How to Price out a Loan without Locking</a:t>
            </a:r>
            <a:r>
              <a:rPr lang="en-US" sz="1500" b="0" i="0" dirty="0">
                <a:solidFill>
                  <a:srgbClr val="3A586E"/>
                </a:solidFill>
                <a:effectLst/>
                <a:latin typeface="Times New Roman" panose="02020603050405020304" pitchFamily="18" charset="0"/>
              </a:rPr>
              <a:t>” (Insert Link later)</a:t>
            </a:r>
            <a:endParaRPr lang="en-US" sz="1500" spc="-5"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endParaRPr lang="en-US" sz="15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3) If you like the pricing / rate we are offering on your needed product you can lock your loan also by looking at our helpful tutorial also located on our web-site.</a:t>
            </a:r>
            <a:endParaRPr lang="en-US" sz="1500" spc="-5" dirty="0">
              <a:latin typeface="Times New Roman" panose="02020603050405020304" pitchFamily="18" charset="0"/>
              <a:ea typeface="Times New Roman" panose="02020603050405020304" pitchFamily="18" charset="0"/>
            </a:endParaRP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Mortgage Support Resources</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Document Library</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Scroll down to our “How-To” section</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See “</a:t>
            </a:r>
            <a:r>
              <a:rPr lang="en-US" sz="1400" b="0" i="0" dirty="0">
                <a:solidFill>
                  <a:srgbClr val="3A586E"/>
                </a:solidFill>
                <a:effectLst/>
                <a:latin typeface="PT Sans" panose="020B0503020203020204" pitchFamily="34" charset="0"/>
              </a:rPr>
              <a:t>How to Lock your Loan</a:t>
            </a:r>
            <a:r>
              <a:rPr lang="en-US" sz="1500" b="0" i="0" dirty="0">
                <a:solidFill>
                  <a:srgbClr val="3A586E"/>
                </a:solidFill>
                <a:effectLst/>
                <a:latin typeface="Times New Roman" panose="02020603050405020304" pitchFamily="18" charset="0"/>
              </a:rPr>
              <a:t>” (Insert Link Later)</a:t>
            </a:r>
            <a:endParaRPr lang="en-US" sz="13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3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300" spc="-5" dirty="0">
                <a:latin typeface="Times New Roman" panose="02020603050405020304" pitchFamily="18" charset="0"/>
                <a:ea typeface="Times New Roman" panose="02020603050405020304" pitchFamily="18" charset="0"/>
              </a:rPr>
              <a:t>4) Please note that if you lock a loan, this will start our disclosure process. </a:t>
            </a:r>
          </a:p>
          <a:p>
            <a:pPr marL="0" marR="0" lvl="0" indent="0">
              <a:spcBef>
                <a:spcPts val="910"/>
              </a:spcBef>
              <a:spcAft>
                <a:spcPts val="0"/>
              </a:spcAft>
              <a:buSzPts val="1200"/>
              <a:buNone/>
              <a:tabLst>
                <a:tab pos="749935" algn="l"/>
              </a:tabLst>
            </a:pPr>
            <a:r>
              <a:rPr lang="en-US" sz="1300" spc="-5" dirty="0">
                <a:latin typeface="Times New Roman" panose="02020603050405020304" pitchFamily="18" charset="0"/>
                <a:ea typeface="Times New Roman" panose="02020603050405020304" pitchFamily="18" charset="0"/>
              </a:rPr>
              <a:t>5) For further details on understanding our pricing, please see the next two slides in this presentation.</a:t>
            </a: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third step, scenario pricing your loan, or locking your loan. When you lock each loan, it will start our borrower disclosure process.</a:t>
            </a:r>
          </a:p>
          <a:p>
            <a:endParaRPr lang="en-US" dirty="0"/>
          </a:p>
        </p:txBody>
      </p:sp>
    </p:spTree>
    <p:extLst>
      <p:ext uri="{BB962C8B-B14F-4D97-AF65-F5344CB8AC3E}">
        <p14:creationId xmlns:p14="http://schemas.microsoft.com/office/powerpoint/2010/main" val="391469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F40FD-A63D-4265-9FE9-E195243638E7}"/>
              </a:ext>
            </a:extLst>
          </p:cNvPr>
          <p:cNvSpPr>
            <a:spLocks noGrp="1"/>
          </p:cNvSpPr>
          <p:nvPr>
            <p:ph type="title"/>
          </p:nvPr>
        </p:nvSpPr>
        <p:spPr>
          <a:xfrm>
            <a:off x="113060" y="298858"/>
            <a:ext cx="5189220" cy="773884"/>
          </a:xfrm>
        </p:spPr>
        <p:txBody>
          <a:bodyPr/>
          <a:lstStyle/>
          <a:p>
            <a:r>
              <a:rPr lang="en-US" dirty="0"/>
              <a:t>Disclosures &amp; Fees</a:t>
            </a:r>
          </a:p>
        </p:txBody>
      </p:sp>
      <p:sp>
        <p:nvSpPr>
          <p:cNvPr id="5" name="Content Placeholder 4">
            <a:extLst>
              <a:ext uri="{FF2B5EF4-FFF2-40B4-BE49-F238E27FC236}">
                <a16:creationId xmlns:a16="http://schemas.microsoft.com/office/drawing/2014/main" id="{CC14DF51-BBD0-46E9-93F2-9BCA592169E1}"/>
              </a:ext>
            </a:extLst>
          </p:cNvPr>
          <p:cNvSpPr>
            <a:spLocks noGrp="1"/>
          </p:cNvSpPr>
          <p:nvPr>
            <p:ph idx="1"/>
          </p:nvPr>
        </p:nvSpPr>
        <p:spPr>
          <a:xfrm>
            <a:off x="5796793" y="184558"/>
            <a:ext cx="6308521" cy="6518246"/>
          </a:xfrm>
        </p:spPr>
        <p:txBody>
          <a:bodyPr>
            <a:normAutofit/>
          </a:bodyPr>
          <a:lstStyle/>
          <a:p>
            <a:pPr marL="0" indent="0" algn="ctr">
              <a:buNone/>
            </a:pPr>
            <a:r>
              <a:rPr lang="en-US" dirty="0"/>
              <a:t>Discounts &amp; Credits</a:t>
            </a:r>
          </a:p>
          <a:p>
            <a:pPr marL="0" indent="0">
              <a:buNone/>
            </a:pPr>
            <a:r>
              <a:rPr lang="en-US" sz="1400" dirty="0"/>
              <a:t>Understanding when to charge a discount can be a little mind boggling to a Loan Officer.  To help clarify, understanding the pricing engine you are working with is very important.  FSB’s pricing engine is in Mortgagebot. In this example, the broker has a Lender Paid Comp plan of 2.0.  The pricing will need to show as 102.00 for the comp plan to be met.  The best pricing showing is 101.154 for a 30-day lock.  The LO would subtract the pricing available from the comp plan they are trying to reach to calculate the discount points that will be charged.  The difference is .846%.  If the loan amount was 100,000 the discount would equate to 846.00.  If the pricing is above the Lender Paid Comp Plan, any amount above the set plan (in this case 102) would be used as a credit to the borrower towards closing costs.</a:t>
            </a:r>
          </a:p>
          <a:p>
            <a:pPr marL="0" indent="0">
              <a:buNone/>
            </a:pPr>
            <a:endParaRPr lang="en-US" dirty="0"/>
          </a:p>
        </p:txBody>
      </p:sp>
      <p:sp>
        <p:nvSpPr>
          <p:cNvPr id="4" name="Text Placeholder 3">
            <a:extLst>
              <a:ext uri="{FF2B5EF4-FFF2-40B4-BE49-F238E27FC236}">
                <a16:creationId xmlns:a16="http://schemas.microsoft.com/office/drawing/2014/main" id="{68F2E943-2298-47AD-A2EB-3168C0992C39}"/>
              </a:ext>
            </a:extLst>
          </p:cNvPr>
          <p:cNvSpPr>
            <a:spLocks noGrp="1"/>
          </p:cNvSpPr>
          <p:nvPr>
            <p:ph type="body" sz="half" idx="2"/>
          </p:nvPr>
        </p:nvSpPr>
        <p:spPr>
          <a:xfrm>
            <a:off x="239333" y="914401"/>
            <a:ext cx="4936674" cy="4462942"/>
          </a:xfrm>
        </p:spPr>
        <p:txBody>
          <a:bodyPr vert="horz" lIns="91440" tIns="45720" rIns="91440" bIns="45720" rtlCol="0" anchor="t">
            <a:normAutofit/>
          </a:bodyPr>
          <a:lstStyle/>
          <a:p>
            <a:r>
              <a:rPr lang="en-US" dirty="0"/>
              <a:t>Once you lock a loan, FSB will complete all disclosures on brokered loans. Please note that you will not be able to edit our fees template prior to disclosure. These figures will be updated at a later date within our process with more accurate figures. </a:t>
            </a:r>
          </a:p>
          <a:p>
            <a:r>
              <a:rPr lang="en-US" dirty="0"/>
              <a:t>The fees that will be charged on a loan by FSB are:</a:t>
            </a:r>
          </a:p>
          <a:p>
            <a:r>
              <a:rPr lang="en-US"/>
              <a:t>$914 underwriting fee (this can be waived by adding </a:t>
            </a:r>
            <a:r>
              <a:rPr lang="en-US" dirty="0"/>
              <a:t>an adjustment to the rate). Please see the below screen shot from our rate sheet on our UW Fee Waiver adjustment.</a:t>
            </a:r>
          </a:p>
          <a:p>
            <a:endParaRPr lang="en-US" dirty="0"/>
          </a:p>
        </p:txBody>
      </p:sp>
      <p:pic>
        <p:nvPicPr>
          <p:cNvPr id="7" name="Picture 6">
            <a:extLst>
              <a:ext uri="{FF2B5EF4-FFF2-40B4-BE49-F238E27FC236}">
                <a16:creationId xmlns:a16="http://schemas.microsoft.com/office/drawing/2014/main" id="{E4B7ED4C-FD71-4F9B-B6FB-EDC9637097B1}"/>
              </a:ext>
            </a:extLst>
          </p:cNvPr>
          <p:cNvPicPr>
            <a:picLocks noChangeAspect="1"/>
          </p:cNvPicPr>
          <p:nvPr/>
        </p:nvPicPr>
        <p:blipFill>
          <a:blip r:embed="rId2"/>
          <a:stretch>
            <a:fillRect/>
          </a:stretch>
        </p:blipFill>
        <p:spPr>
          <a:xfrm>
            <a:off x="7105476" y="2762231"/>
            <a:ext cx="4108600" cy="3667930"/>
          </a:xfrm>
          <a:prstGeom prst="rect">
            <a:avLst/>
          </a:prstGeom>
        </p:spPr>
      </p:pic>
      <p:pic>
        <p:nvPicPr>
          <p:cNvPr id="9" name="Picture 8">
            <a:extLst>
              <a:ext uri="{FF2B5EF4-FFF2-40B4-BE49-F238E27FC236}">
                <a16:creationId xmlns:a16="http://schemas.microsoft.com/office/drawing/2014/main" id="{2C6159AA-DF49-4582-8D49-3DC51D304AD9}"/>
              </a:ext>
            </a:extLst>
          </p:cNvPr>
          <p:cNvPicPr>
            <a:picLocks noChangeAspect="1"/>
          </p:cNvPicPr>
          <p:nvPr/>
        </p:nvPicPr>
        <p:blipFill>
          <a:blip r:embed="rId3"/>
          <a:stretch>
            <a:fillRect/>
          </a:stretch>
        </p:blipFill>
        <p:spPr>
          <a:xfrm>
            <a:off x="239333" y="5169017"/>
            <a:ext cx="4861173" cy="1114581"/>
          </a:xfrm>
          <a:prstGeom prst="rect">
            <a:avLst/>
          </a:prstGeom>
        </p:spPr>
      </p:pic>
    </p:spTree>
    <p:extLst>
      <p:ext uri="{BB962C8B-B14F-4D97-AF65-F5344CB8AC3E}">
        <p14:creationId xmlns:p14="http://schemas.microsoft.com/office/powerpoint/2010/main" val="3529026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7D941-798A-4B0B-AD44-842CFE724843}"/>
              </a:ext>
            </a:extLst>
          </p:cNvPr>
          <p:cNvSpPr>
            <a:spLocks noGrp="1"/>
          </p:cNvSpPr>
          <p:nvPr>
            <p:ph type="title"/>
          </p:nvPr>
        </p:nvSpPr>
        <p:spPr/>
        <p:txBody>
          <a:bodyPr/>
          <a:lstStyle/>
          <a:p>
            <a:pPr algn="ctr"/>
            <a:r>
              <a:rPr lang="en-US" dirty="0"/>
              <a:t>To waive the underwriting fee or not?</a:t>
            </a:r>
            <a:br>
              <a:rPr lang="en-US" dirty="0"/>
            </a:br>
            <a:r>
              <a:rPr lang="en-US" sz="1400" dirty="0"/>
              <a:t>The choice is yours!  Higher loan amounts can accommodate for the fee in the APR/TRID test better than lower loan amounts.  Using the Scenario Pricer will allow you to price the loan out either way!</a:t>
            </a:r>
            <a:endParaRPr lang="en-US" dirty="0"/>
          </a:p>
        </p:txBody>
      </p:sp>
      <p:sp>
        <p:nvSpPr>
          <p:cNvPr id="3" name="Text Placeholder 2">
            <a:extLst>
              <a:ext uri="{FF2B5EF4-FFF2-40B4-BE49-F238E27FC236}">
                <a16:creationId xmlns:a16="http://schemas.microsoft.com/office/drawing/2014/main" id="{D23A6DBA-919F-42DC-B286-6CB133FA1754}"/>
              </a:ext>
            </a:extLst>
          </p:cNvPr>
          <p:cNvSpPr>
            <a:spLocks noGrp="1"/>
          </p:cNvSpPr>
          <p:nvPr>
            <p:ph type="body" idx="1"/>
          </p:nvPr>
        </p:nvSpPr>
        <p:spPr>
          <a:xfrm>
            <a:off x="1476551" y="1869829"/>
            <a:ext cx="4443984" cy="823912"/>
          </a:xfrm>
        </p:spPr>
        <p:txBody>
          <a:bodyPr/>
          <a:lstStyle/>
          <a:p>
            <a:pPr algn="ctr"/>
            <a:r>
              <a:rPr lang="en-US" dirty="0"/>
              <a:t>Sample Pricing </a:t>
            </a:r>
            <a:r>
              <a:rPr lang="en-US" dirty="0">
                <a:solidFill>
                  <a:srgbClr val="C00000"/>
                </a:solidFill>
              </a:rPr>
              <a:t>without</a:t>
            </a:r>
            <a:r>
              <a:rPr lang="en-US" dirty="0"/>
              <a:t> UW Fee Waiver</a:t>
            </a:r>
          </a:p>
        </p:txBody>
      </p:sp>
      <p:sp>
        <p:nvSpPr>
          <p:cNvPr id="5" name="Text Placeholder 4">
            <a:extLst>
              <a:ext uri="{FF2B5EF4-FFF2-40B4-BE49-F238E27FC236}">
                <a16:creationId xmlns:a16="http://schemas.microsoft.com/office/drawing/2014/main" id="{53BB9A44-051A-4B4E-AF77-AD709420432E}"/>
              </a:ext>
            </a:extLst>
          </p:cNvPr>
          <p:cNvSpPr>
            <a:spLocks noGrp="1"/>
          </p:cNvSpPr>
          <p:nvPr>
            <p:ph type="body" sz="quarter" idx="3"/>
          </p:nvPr>
        </p:nvSpPr>
        <p:spPr>
          <a:xfrm>
            <a:off x="6528816" y="1869829"/>
            <a:ext cx="4443984" cy="823912"/>
          </a:xfrm>
        </p:spPr>
        <p:txBody>
          <a:bodyPr/>
          <a:lstStyle/>
          <a:p>
            <a:pPr algn="ctr"/>
            <a:r>
              <a:rPr lang="en-US" dirty="0"/>
              <a:t>Sample Pricing </a:t>
            </a:r>
            <a:r>
              <a:rPr lang="en-US" dirty="0">
                <a:solidFill>
                  <a:srgbClr val="C00000"/>
                </a:solidFill>
              </a:rPr>
              <a:t>with</a:t>
            </a:r>
            <a:r>
              <a:rPr lang="en-US" dirty="0"/>
              <a:t> UW Fee Waiver</a:t>
            </a:r>
          </a:p>
        </p:txBody>
      </p:sp>
      <p:pic>
        <p:nvPicPr>
          <p:cNvPr id="8" name="Picture 7">
            <a:extLst>
              <a:ext uri="{FF2B5EF4-FFF2-40B4-BE49-F238E27FC236}">
                <a16:creationId xmlns:a16="http://schemas.microsoft.com/office/drawing/2014/main" id="{1C2CF9BC-D471-4FAD-A1C0-758F46A9B35C}"/>
              </a:ext>
            </a:extLst>
          </p:cNvPr>
          <p:cNvPicPr>
            <a:picLocks noChangeAspect="1"/>
          </p:cNvPicPr>
          <p:nvPr/>
        </p:nvPicPr>
        <p:blipFill>
          <a:blip r:embed="rId2"/>
          <a:stretch>
            <a:fillRect/>
          </a:stretch>
        </p:blipFill>
        <p:spPr>
          <a:xfrm>
            <a:off x="6528816" y="2693741"/>
            <a:ext cx="4443984" cy="3667929"/>
          </a:xfrm>
          <a:prstGeom prst="rect">
            <a:avLst/>
          </a:prstGeom>
        </p:spPr>
      </p:pic>
      <p:pic>
        <p:nvPicPr>
          <p:cNvPr id="9" name="Picture 8">
            <a:extLst>
              <a:ext uri="{FF2B5EF4-FFF2-40B4-BE49-F238E27FC236}">
                <a16:creationId xmlns:a16="http://schemas.microsoft.com/office/drawing/2014/main" id="{018D6564-DCED-40C3-8895-711A4627712C}"/>
              </a:ext>
            </a:extLst>
          </p:cNvPr>
          <p:cNvPicPr>
            <a:picLocks noChangeAspect="1"/>
          </p:cNvPicPr>
          <p:nvPr/>
        </p:nvPicPr>
        <p:blipFill>
          <a:blip r:embed="rId3"/>
          <a:stretch>
            <a:fillRect/>
          </a:stretch>
        </p:blipFill>
        <p:spPr>
          <a:xfrm>
            <a:off x="1644243" y="2693741"/>
            <a:ext cx="4108600" cy="3667930"/>
          </a:xfrm>
          <a:prstGeom prst="rect">
            <a:avLst/>
          </a:prstGeom>
        </p:spPr>
      </p:pic>
    </p:spTree>
    <p:extLst>
      <p:ext uri="{BB962C8B-B14F-4D97-AF65-F5344CB8AC3E}">
        <p14:creationId xmlns:p14="http://schemas.microsoft.com/office/powerpoint/2010/main" val="2382811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4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How to </a:t>
            </a:r>
            <a:r>
              <a:rPr lang="en-US" sz="1400" b="1" kern="0" spc="-15" dirty="0">
                <a:latin typeface="Times New Roman" panose="02020603050405020304" pitchFamily="18" charset="0"/>
                <a:ea typeface="Times New Roman" panose="02020603050405020304" pitchFamily="18" charset="0"/>
              </a:rPr>
              <a:t>run a loan through our Automated Underwriting System</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1) P</a:t>
            </a:r>
            <a:r>
              <a:rPr lang="en-US" sz="1500" dirty="0">
                <a:effectLst/>
                <a:latin typeface="Times New Roman" panose="02020603050405020304" pitchFamily="18" charset="0"/>
                <a:ea typeface="Times New Roman" panose="02020603050405020304" pitchFamily="18" charset="0"/>
              </a:rPr>
              <a:t>lease note that FSB will always run GUS (Guaranteed Underwriting System) on all USDA loans at time of underwriting submission.</a:t>
            </a: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2) FSB allows either LP or DU submissions on all Brokered Conventional loans. FSB requires the use of DU on all FHA and VA loan submissions.</a:t>
            </a:r>
          </a:p>
          <a:p>
            <a:pPr marL="0" indent="0">
              <a:spcBef>
                <a:spcPts val="910"/>
              </a:spcBef>
              <a:spcAft>
                <a:spcPts val="0"/>
              </a:spcAft>
              <a:buSzPts val="1200"/>
              <a:buNone/>
              <a:tabLst>
                <a:tab pos="749935" algn="l"/>
              </a:tabLst>
            </a:pPr>
            <a:r>
              <a:rPr lang="en-US" sz="1500" dirty="0">
                <a:effectLst/>
                <a:latin typeface="Times New Roman" panose="02020603050405020304" pitchFamily="18" charset="0"/>
                <a:ea typeface="Times New Roman" panose="02020603050405020304" pitchFamily="18" charset="0"/>
              </a:rPr>
              <a:t>3) Please remember, that accurate ratio assessment is important to AUS findings, and therefore we encourage our brokers to run an MI Quote on all Conventional loan submissions. </a:t>
            </a:r>
            <a:r>
              <a:rPr lang="en-US" sz="1500" dirty="0">
                <a:latin typeface="Times New Roman" panose="02020603050405020304" pitchFamily="18" charset="0"/>
                <a:ea typeface="Times New Roman" panose="02020603050405020304" pitchFamily="18" charset="0"/>
              </a:rPr>
              <a:t>We have a helpful tutorial to teach you how to run an MI Quote.</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Mortgage Support Resources</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Document Library</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Scroll down to our “Mortgage Bot and Support” section</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See “</a:t>
            </a:r>
            <a:r>
              <a:rPr lang="en-US" sz="1400" b="0" i="0" dirty="0">
                <a:solidFill>
                  <a:srgbClr val="3A586E"/>
                </a:solidFill>
                <a:effectLst/>
                <a:latin typeface="PT Sans" panose="020B0503020203020204" pitchFamily="34" charset="0"/>
              </a:rPr>
              <a:t>How to use </a:t>
            </a:r>
            <a:r>
              <a:rPr lang="en-US" sz="1400" b="0" i="0" dirty="0" err="1">
                <a:solidFill>
                  <a:srgbClr val="3A586E"/>
                </a:solidFill>
                <a:effectLst/>
                <a:latin typeface="PT Sans" panose="020B0503020203020204" pitchFamily="34" charset="0"/>
              </a:rPr>
              <a:t>Mortgagebot</a:t>
            </a:r>
            <a:r>
              <a:rPr lang="en-US" sz="1400" b="0" i="0" dirty="0">
                <a:solidFill>
                  <a:srgbClr val="3A586E"/>
                </a:solidFill>
                <a:effectLst/>
                <a:latin typeface="PT Sans" panose="020B0503020203020204" pitchFamily="34" charset="0"/>
              </a:rPr>
              <a:t> for PMI Quote</a:t>
            </a:r>
            <a:r>
              <a:rPr lang="en-US" sz="1500" b="0" i="0" dirty="0">
                <a:solidFill>
                  <a:srgbClr val="3A586E"/>
                </a:solidFill>
                <a:effectLst/>
                <a:latin typeface="Times New Roman" panose="02020603050405020304" pitchFamily="18" charset="0"/>
              </a:rPr>
              <a:t>” (Insert Link later)</a:t>
            </a:r>
            <a:endParaRPr lang="en-US" sz="1500" spc="-5"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endParaRPr lang="en-US" sz="15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4) Though, we do not require Brokers to run an AUS prior to underwriting submission, we highly encourage the practice. We have a helpful tutorial to teach you how to run either AUS within Mortgage Bot.</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Mortgage Support Resources</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Document Library</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Scroll down to our “How-To” section</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See “</a:t>
            </a:r>
            <a:r>
              <a:rPr lang="en-US" sz="1400" b="0" i="0" dirty="0">
                <a:solidFill>
                  <a:srgbClr val="3A586E"/>
                </a:solidFill>
                <a:effectLst/>
                <a:latin typeface="PT Sans" panose="020B0503020203020204" pitchFamily="34" charset="0"/>
              </a:rPr>
              <a:t>How to Run AUS-DU/LP</a:t>
            </a:r>
            <a:r>
              <a:rPr lang="en-US" sz="1500" b="0" i="0" dirty="0">
                <a:solidFill>
                  <a:srgbClr val="3A586E"/>
                </a:solidFill>
                <a:effectLst/>
                <a:latin typeface="Times New Roman" panose="02020603050405020304" pitchFamily="18" charset="0"/>
              </a:rPr>
              <a:t>” (Insert Link later)</a:t>
            </a:r>
            <a:endParaRPr lang="en-US" sz="15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600" spc="-5" dirty="0">
                <a:latin typeface="Times New Roman" panose="02020603050405020304" pitchFamily="18" charset="0"/>
                <a:ea typeface="Times New Roman" panose="02020603050405020304" pitchFamily="18" charset="0"/>
              </a:rPr>
              <a:t>5) For further help running an AUS or problem solving, please contact either Mortgage Support or your assigned Account Executive.</a:t>
            </a: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fourth step, running your loan through Automated Underwriting Systems. </a:t>
            </a:r>
          </a:p>
          <a:p>
            <a:endParaRPr lang="en-US" dirty="0"/>
          </a:p>
        </p:txBody>
      </p:sp>
    </p:spTree>
    <p:extLst>
      <p:ext uri="{BB962C8B-B14F-4D97-AF65-F5344CB8AC3E}">
        <p14:creationId xmlns:p14="http://schemas.microsoft.com/office/powerpoint/2010/main" val="2085174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fontScale="92500"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5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a:t>
            </a:r>
            <a:r>
              <a:rPr lang="en-US" sz="1400" b="1" kern="0" spc="-15" dirty="0">
                <a:latin typeface="Times New Roman" panose="02020603050405020304" pitchFamily="18" charset="0"/>
                <a:ea typeface="Times New Roman" panose="02020603050405020304" pitchFamily="18" charset="0"/>
              </a:rPr>
              <a:t>FSB Broker Disclosure Process</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600" spc="-5" dirty="0">
                <a:latin typeface="Times New Roman" panose="02020603050405020304" pitchFamily="18" charset="0"/>
                <a:ea typeface="Times New Roman" panose="02020603050405020304" pitchFamily="18" charset="0"/>
              </a:rPr>
              <a:t>1) FSB, will disclose all loans within 72 hours to all borrower(s) when a property address is entered, and the loan is registered. </a:t>
            </a:r>
          </a:p>
          <a:p>
            <a:pPr marL="0" indent="0">
              <a:spcBef>
                <a:spcPts val="910"/>
              </a:spcBef>
              <a:spcAft>
                <a:spcPts val="0"/>
              </a:spcAft>
              <a:buSzPts val="1200"/>
              <a:buNone/>
              <a:tabLst>
                <a:tab pos="749935" algn="l"/>
              </a:tabLst>
            </a:pPr>
            <a:r>
              <a:rPr lang="en-US" sz="1600" spc="-5" dirty="0">
                <a:latin typeface="Times New Roman" panose="02020603050405020304" pitchFamily="18" charset="0"/>
                <a:ea typeface="Times New Roman" panose="02020603050405020304" pitchFamily="18" charset="0"/>
              </a:rPr>
              <a:t>2) FSB will disclose all locked loans within 24 hours to all borrower(s).</a:t>
            </a:r>
          </a:p>
          <a:p>
            <a:pPr marL="0" indent="0">
              <a:spcBef>
                <a:spcPts val="910"/>
              </a:spcBef>
              <a:spcAft>
                <a:spcPts val="0"/>
              </a:spcAft>
              <a:buSzPts val="1200"/>
              <a:buNone/>
              <a:tabLst>
                <a:tab pos="749935" algn="l"/>
              </a:tabLst>
            </a:pPr>
            <a:r>
              <a:rPr lang="en-US" sz="1600" spc="-5" dirty="0">
                <a:latin typeface="Times New Roman" panose="02020603050405020304" pitchFamily="18" charset="0"/>
                <a:ea typeface="Times New Roman" panose="02020603050405020304" pitchFamily="18" charset="0"/>
              </a:rPr>
              <a:t>3) FSB will contact each broker on the third day prior to our automatic disclosure to see if the broker would like to lock each loan or WD their request.</a:t>
            </a:r>
          </a:p>
          <a:p>
            <a:pPr marL="0" indent="0">
              <a:spcBef>
                <a:spcPts val="910"/>
              </a:spcBef>
              <a:spcAft>
                <a:spcPts val="0"/>
              </a:spcAft>
              <a:buSzPts val="1200"/>
              <a:buNone/>
              <a:tabLst>
                <a:tab pos="749935" algn="l"/>
              </a:tabLst>
            </a:pPr>
            <a:r>
              <a:rPr lang="en-US" sz="1600" spc="-5" dirty="0">
                <a:latin typeface="Times New Roman" panose="02020603050405020304" pitchFamily="18" charset="0"/>
                <a:ea typeface="Times New Roman" panose="02020603050405020304" pitchFamily="18" charset="0"/>
              </a:rPr>
              <a:t>4) Please make sure at the time of creating each loan, that you enter all borrower email addresses on the borrower summary screen within MBOT. If an email address is NOT located within </a:t>
            </a:r>
            <a:r>
              <a:rPr lang="en-US" sz="1600" spc="-5" dirty="0" err="1">
                <a:latin typeface="Times New Roman" panose="02020603050405020304" pitchFamily="18" charset="0"/>
                <a:ea typeface="Times New Roman" panose="02020603050405020304" pitchFamily="18" charset="0"/>
              </a:rPr>
              <a:t>MortgageBot</a:t>
            </a:r>
            <a:r>
              <a:rPr lang="en-US" sz="1600" spc="-5" dirty="0">
                <a:latin typeface="Times New Roman" panose="02020603050405020304" pitchFamily="18" charset="0"/>
                <a:ea typeface="Times New Roman" panose="02020603050405020304" pitchFamily="18" charset="0"/>
              </a:rPr>
              <a:t> at the time of disclosure, we will assume that you are having the borrower(s) wet-sign disclosures.</a:t>
            </a: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5) FSB will disclose at time initial Loan Estimate, standardized Broker fees.</a:t>
            </a: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6</a:t>
            </a:r>
            <a:r>
              <a:rPr lang="en-US" sz="1500" dirty="0">
                <a:effectLst/>
                <a:latin typeface="Times New Roman" panose="02020603050405020304" pitchFamily="18" charset="0"/>
                <a:ea typeface="Times New Roman" panose="02020603050405020304" pitchFamily="18" charset="0"/>
              </a:rPr>
              <a:t>) </a:t>
            </a:r>
            <a:r>
              <a:rPr lang="en-US" sz="1500" dirty="0">
                <a:latin typeface="Times New Roman" panose="02020603050405020304" pitchFamily="18" charset="0"/>
                <a:ea typeface="Times New Roman" panose="02020603050405020304" pitchFamily="18" charset="0"/>
              </a:rPr>
              <a:t>If the broker has not ordered an MI Quote on a conventional loan by the third business day after registration, FSB will order each quote with a MI provider of our choosing for the disclosure process. </a:t>
            </a:r>
          </a:p>
          <a:p>
            <a:pPr marL="0" indent="0">
              <a:spcBef>
                <a:spcPts val="910"/>
              </a:spcBef>
              <a:spcAft>
                <a:spcPts val="0"/>
              </a:spcAft>
              <a:buSzPts val="1200"/>
              <a:buNone/>
              <a:tabLst>
                <a:tab pos="749935" algn="l"/>
              </a:tabLst>
            </a:pPr>
            <a:r>
              <a:rPr lang="en-US" sz="1400" dirty="0">
                <a:latin typeface="Times New Roman" panose="02020603050405020304" pitchFamily="18" charset="0"/>
                <a:ea typeface="Times New Roman" panose="02020603050405020304" pitchFamily="18" charset="0"/>
              </a:rPr>
              <a:t>As a reminder, we have a helpful tutorial on our </a:t>
            </a:r>
            <a:r>
              <a:rPr lang="en-US" sz="1400" dirty="0">
                <a:latin typeface="Times New Roman" panose="02020603050405020304" pitchFamily="18" charset="0"/>
                <a:ea typeface="Times New Roman" panose="02020603050405020304" pitchFamily="18" charset="0"/>
                <a:hlinkClick r:id="rId2"/>
              </a:rPr>
              <a:t>www.fsbtpo.com</a:t>
            </a:r>
            <a:r>
              <a:rPr lang="en-US" sz="1400" dirty="0">
                <a:latin typeface="Times New Roman" panose="02020603050405020304" pitchFamily="18" charset="0"/>
                <a:ea typeface="Times New Roman" panose="02020603050405020304" pitchFamily="18" charset="0"/>
              </a:rPr>
              <a:t> web-site to teach you how to run an MI Quote within </a:t>
            </a:r>
            <a:r>
              <a:rPr lang="en-US" sz="1400" dirty="0" err="1">
                <a:latin typeface="Times New Roman" panose="02020603050405020304" pitchFamily="18" charset="0"/>
                <a:ea typeface="Times New Roman" panose="02020603050405020304" pitchFamily="18" charset="0"/>
              </a:rPr>
              <a:t>MortgageBot</a:t>
            </a:r>
            <a:r>
              <a:rPr lang="en-US" sz="1400" dirty="0">
                <a:latin typeface="Times New Roman" panose="02020603050405020304" pitchFamily="18" charset="0"/>
                <a:ea typeface="Times New Roman" panose="02020603050405020304" pitchFamily="18" charset="0"/>
              </a:rPr>
              <a:t>.</a:t>
            </a:r>
          </a:p>
          <a:p>
            <a:pPr marL="228600" indent="-228600">
              <a:spcBef>
                <a:spcPts val="910"/>
              </a:spcBef>
              <a:spcAft>
                <a:spcPts val="0"/>
              </a:spcAft>
              <a:buSzPts val="1200"/>
              <a:buAutoNum type="alphaUcParenR"/>
              <a:tabLst>
                <a:tab pos="749935" algn="l"/>
              </a:tabLst>
            </a:pPr>
            <a:r>
              <a:rPr lang="en-US" sz="1400" dirty="0" err="1">
                <a:latin typeface="Times New Roman" panose="02020603050405020304" pitchFamily="18" charset="0"/>
                <a:ea typeface="Times New Roman" panose="02020603050405020304" pitchFamily="18" charset="0"/>
              </a:rPr>
              <a:t>Goto</a:t>
            </a:r>
            <a:r>
              <a:rPr lang="en-US" sz="1400" dirty="0">
                <a:latin typeface="Times New Roman" panose="02020603050405020304" pitchFamily="18" charset="0"/>
                <a:ea typeface="Times New Roman" panose="02020603050405020304" pitchFamily="18" charset="0"/>
              </a:rPr>
              <a:t> Mortgage Support Resources</a:t>
            </a:r>
          </a:p>
          <a:p>
            <a:pPr marL="228600" indent="-228600">
              <a:spcBef>
                <a:spcPts val="910"/>
              </a:spcBef>
              <a:spcAft>
                <a:spcPts val="0"/>
              </a:spcAft>
              <a:buSzPts val="1200"/>
              <a:buAutoNum type="alphaUcParenR"/>
              <a:tabLst>
                <a:tab pos="749935" algn="l"/>
              </a:tabLst>
            </a:pPr>
            <a:r>
              <a:rPr lang="en-US" sz="1400" dirty="0" err="1">
                <a:latin typeface="Times New Roman" panose="02020603050405020304" pitchFamily="18" charset="0"/>
                <a:ea typeface="Times New Roman" panose="02020603050405020304" pitchFamily="18" charset="0"/>
              </a:rPr>
              <a:t>Goto</a:t>
            </a:r>
            <a:r>
              <a:rPr lang="en-US" sz="1400" dirty="0">
                <a:latin typeface="Times New Roman" panose="02020603050405020304" pitchFamily="18" charset="0"/>
                <a:ea typeface="Times New Roman" panose="02020603050405020304" pitchFamily="18" charset="0"/>
              </a:rPr>
              <a:t> Document Library</a:t>
            </a:r>
          </a:p>
          <a:p>
            <a:pPr marL="228600" indent="-228600">
              <a:spcBef>
                <a:spcPts val="910"/>
              </a:spcBef>
              <a:spcAft>
                <a:spcPts val="0"/>
              </a:spcAft>
              <a:buSzPts val="1200"/>
              <a:buAutoNum type="alphaUcParenR"/>
              <a:tabLst>
                <a:tab pos="749935" algn="l"/>
              </a:tabLst>
            </a:pPr>
            <a:r>
              <a:rPr lang="en-US" sz="1400" dirty="0">
                <a:latin typeface="Times New Roman" panose="02020603050405020304" pitchFamily="18" charset="0"/>
                <a:ea typeface="Times New Roman" panose="02020603050405020304" pitchFamily="18" charset="0"/>
              </a:rPr>
              <a:t>Scroll down to our “Mortgage Bot and Support” section</a:t>
            </a:r>
          </a:p>
          <a:p>
            <a:pPr marL="228600" indent="-228600">
              <a:spcBef>
                <a:spcPts val="910"/>
              </a:spcBef>
              <a:spcAft>
                <a:spcPts val="0"/>
              </a:spcAft>
              <a:buSzPts val="1200"/>
              <a:buAutoNum type="alphaUcParenR"/>
              <a:tabLst>
                <a:tab pos="749935" algn="l"/>
              </a:tabLst>
            </a:pPr>
            <a:r>
              <a:rPr lang="en-US" sz="1400" dirty="0">
                <a:latin typeface="Times New Roman" panose="02020603050405020304" pitchFamily="18" charset="0"/>
                <a:ea typeface="Times New Roman" panose="02020603050405020304" pitchFamily="18" charset="0"/>
              </a:rPr>
              <a:t>See “</a:t>
            </a:r>
            <a:r>
              <a:rPr lang="en-US" sz="1400" b="0" i="0" dirty="0">
                <a:solidFill>
                  <a:srgbClr val="3A586E"/>
                </a:solidFill>
                <a:effectLst/>
                <a:latin typeface="PT Sans" panose="020B0503020203020204" pitchFamily="34" charset="0"/>
              </a:rPr>
              <a:t>How to use </a:t>
            </a:r>
            <a:r>
              <a:rPr lang="en-US" sz="1400" b="0" i="0" dirty="0" err="1">
                <a:solidFill>
                  <a:srgbClr val="3A586E"/>
                </a:solidFill>
                <a:effectLst/>
                <a:latin typeface="PT Sans" panose="020B0503020203020204" pitchFamily="34" charset="0"/>
              </a:rPr>
              <a:t>Mortgagebot</a:t>
            </a:r>
            <a:r>
              <a:rPr lang="en-US" sz="1400" b="0" i="0" dirty="0">
                <a:solidFill>
                  <a:srgbClr val="3A586E"/>
                </a:solidFill>
                <a:effectLst/>
                <a:latin typeface="PT Sans" panose="020B0503020203020204" pitchFamily="34" charset="0"/>
              </a:rPr>
              <a:t> for PMI Quote</a:t>
            </a:r>
            <a:r>
              <a:rPr lang="en-US" sz="1400" b="0" i="0" dirty="0">
                <a:solidFill>
                  <a:srgbClr val="3A586E"/>
                </a:solidFill>
                <a:effectLst/>
                <a:latin typeface="Times New Roman" panose="02020603050405020304" pitchFamily="18" charset="0"/>
              </a:rPr>
              <a:t>” (Insert Link later)</a:t>
            </a:r>
            <a:endParaRPr lang="en-US" sz="1400" spc="-5"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b="1" spc="-5" dirty="0">
                <a:solidFill>
                  <a:schemeClr val="tx1"/>
                </a:solidFill>
                <a:latin typeface="Times New Roman" panose="02020603050405020304" pitchFamily="18" charset="0"/>
                <a:ea typeface="Times New Roman" panose="02020603050405020304" pitchFamily="18" charset="0"/>
              </a:rPr>
              <a:t>PLEASE NOTE THAT EACH BORROWER(S) WILL RECEIVE TWO DISCLOSURE PACKETS WITHIN 72/24 HOURS. THE FIRST PACKET WILL CONTAIN OUR STANDARD DISCLOSURES. THE SECOND PACKAGE WILL CONTAIN OTHER REQUIRED LENDER DOCUMENTS. FSB WILL REQUIRE SIGNATURE ON ALL DOCUMENTS PRIOR TO EACH LOAN BEING SUBMITTED TO UNDERWRITING.</a:t>
            </a: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fifth step, the FSB Disclosure Process. </a:t>
            </a:r>
          </a:p>
          <a:p>
            <a:endParaRPr lang="en-US" dirty="0"/>
          </a:p>
        </p:txBody>
      </p:sp>
    </p:spTree>
    <p:extLst>
      <p:ext uri="{BB962C8B-B14F-4D97-AF65-F5344CB8AC3E}">
        <p14:creationId xmlns:p14="http://schemas.microsoft.com/office/powerpoint/2010/main" val="176857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fontScale="92500"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6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a:t>
            </a:r>
            <a:r>
              <a:rPr lang="en-US" sz="1400" b="1" kern="0" spc="-15" dirty="0">
                <a:latin typeface="Times New Roman" panose="02020603050405020304" pitchFamily="18" charset="0"/>
                <a:ea typeface="Times New Roman" panose="02020603050405020304" pitchFamily="18" charset="0"/>
              </a:rPr>
              <a:t>FSB Broker Appraisal and Case Number Order Process</a:t>
            </a:r>
          </a:p>
          <a:p>
            <a:pPr marL="63500" marR="0">
              <a:spcBef>
                <a:spcPts val="790"/>
              </a:spcBef>
              <a:spcAft>
                <a:spcPts val="0"/>
              </a:spcAft>
            </a:pPr>
            <a:r>
              <a:rPr lang="en-US" sz="1400" b="1" kern="0" spc="-15" dirty="0">
                <a:latin typeface="Times New Roman" panose="02020603050405020304" pitchFamily="18" charset="0"/>
                <a:ea typeface="Times New Roman" panose="02020603050405020304" pitchFamily="18" charset="0"/>
              </a:rPr>
              <a:t>Prior to Appraisal Orders</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b="0" i="0" dirty="0">
                <a:solidFill>
                  <a:schemeClr val="tx1"/>
                </a:solidFill>
                <a:effectLst/>
                <a:latin typeface="Times New Roman" panose="02020603050405020304" pitchFamily="18" charset="0"/>
                <a:cs typeface="Times New Roman" panose="02020603050405020304" pitchFamily="18" charset="0"/>
              </a:rPr>
              <a:t>1) With an approved roster of 3 - 5 local appraisers, </a:t>
            </a:r>
            <a:r>
              <a:rPr lang="en-US" sz="1200" dirty="0">
                <a:solidFill>
                  <a:schemeClr val="tx1"/>
                </a:solidFill>
                <a:latin typeface="Times New Roman" panose="02020603050405020304" pitchFamily="18" charset="0"/>
                <a:cs typeface="Times New Roman" panose="02020603050405020304" pitchFamily="18" charset="0"/>
              </a:rPr>
              <a:t>we </a:t>
            </a:r>
            <a:r>
              <a:rPr lang="en-US" sz="1200" b="0" i="0" dirty="0">
                <a:solidFill>
                  <a:schemeClr val="tx1"/>
                </a:solidFill>
                <a:effectLst/>
                <a:latin typeface="Times New Roman" panose="02020603050405020304" pitchFamily="18" charset="0"/>
                <a:cs typeface="Times New Roman" panose="02020603050405020304" pitchFamily="18" charset="0"/>
              </a:rPr>
              <a:t>can order your appraisals directly through our Appraisal Department instead of an AMC Service. We do not charge any additional fees for this service to be used. The appraisers are happy because they get to retain their full fee for the service. </a:t>
            </a:r>
          </a:p>
          <a:p>
            <a:pPr marL="0" indent="0">
              <a:spcBef>
                <a:spcPts val="910"/>
              </a:spcBef>
              <a:spcAft>
                <a:spcPts val="0"/>
              </a:spcAft>
              <a:buSzPts val="1200"/>
              <a:buNone/>
              <a:tabLst>
                <a:tab pos="749935" algn="l"/>
              </a:tabLst>
            </a:pPr>
            <a:r>
              <a:rPr lang="en-US" sz="1200" b="0" i="0" dirty="0">
                <a:solidFill>
                  <a:schemeClr val="tx1"/>
                </a:solidFill>
                <a:effectLst/>
                <a:latin typeface="Times New Roman" panose="02020603050405020304" pitchFamily="18" charset="0"/>
                <a:cs typeface="Times New Roman" panose="02020603050405020304" pitchFamily="18" charset="0"/>
              </a:rPr>
              <a:t>2) To get your roster setup up for FSB to use, simply email a completed Appraisal Roster Request to </a:t>
            </a:r>
            <a:r>
              <a:rPr lang="en-US" sz="1200" b="0" i="0" dirty="0">
                <a:solidFill>
                  <a:schemeClr val="tx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appraisal@flanaganstatebank.com</a:t>
            </a:r>
            <a:r>
              <a:rPr lang="en-US" sz="1200" b="0" i="0" dirty="0">
                <a:solidFill>
                  <a:schemeClr val="tx1"/>
                </a:solidFill>
                <a:effectLst/>
                <a:latin typeface="Times New Roman" panose="02020603050405020304" pitchFamily="18" charset="0"/>
                <a:cs typeface="Times New Roman" panose="02020603050405020304" pitchFamily="18" charset="0"/>
              </a:rPr>
              <a:t>. The request should list the names, addresses, email, phon</a:t>
            </a:r>
            <a:r>
              <a:rPr lang="en-US" sz="1200" dirty="0">
                <a:solidFill>
                  <a:schemeClr val="tx1"/>
                </a:solidFill>
                <a:latin typeface="Times New Roman" panose="02020603050405020304" pitchFamily="18" charset="0"/>
                <a:cs typeface="Times New Roman" panose="02020603050405020304" pitchFamily="18" charset="0"/>
              </a:rPr>
              <a:t>e numbers, and the counties covered of each appraiser you wish to add to our roster. </a:t>
            </a:r>
            <a:r>
              <a:rPr lang="en-US" sz="1200" b="0" i="0" dirty="0">
                <a:solidFill>
                  <a:schemeClr val="tx1"/>
                </a:solidFill>
                <a:effectLst/>
                <a:latin typeface="Times New Roman" panose="02020603050405020304" pitchFamily="18" charset="0"/>
                <a:cs typeface="Times New Roman" panose="02020603050405020304" pitchFamily="18" charset="0"/>
              </a:rPr>
              <a:t>Once approved, you will receive a notification that your roster is setup for use</a:t>
            </a:r>
            <a:r>
              <a:rPr lang="en-US" sz="1200" dirty="0">
                <a:solidFill>
                  <a:schemeClr val="tx1"/>
                </a:solidFill>
                <a:latin typeface="Times New Roman" panose="02020603050405020304" pitchFamily="18" charset="0"/>
                <a:cs typeface="Times New Roman" panose="02020603050405020304" pitchFamily="18" charset="0"/>
              </a:rPr>
              <a:t> in combination with loans you broker to FSB. We ask that you please CC your assigned Account Executive when requesting appraisal roster additions.</a:t>
            </a:r>
          </a:p>
          <a:p>
            <a:pPr>
              <a:spcBef>
                <a:spcPts val="910"/>
              </a:spcBef>
              <a:spcAft>
                <a:spcPts val="0"/>
              </a:spcAft>
              <a:buSzPts val="1200"/>
              <a:tabLst>
                <a:tab pos="749935" algn="l"/>
              </a:tabLst>
            </a:pPr>
            <a:r>
              <a:rPr lang="en-US" sz="1400" b="1" kern="0" spc="-15" dirty="0">
                <a:latin typeface="Times New Roman" panose="02020603050405020304" pitchFamily="18" charset="0"/>
                <a:ea typeface="Times New Roman" panose="02020603050405020304" pitchFamily="18" charset="0"/>
              </a:rPr>
              <a:t>Appraisal Order Process</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1) Please note that the Broker must start the appraisal ordering process on all Wet-Sign loans. To start this process, please return the signed Wet-Signed Disclosure packages along with our Appraisal Payment form to </a:t>
            </a:r>
            <a:r>
              <a:rPr lang="en-US" sz="1100" i="0" dirty="0">
                <a:solidFill>
                  <a:srgbClr val="2D7E3E"/>
                </a:solidFill>
                <a:effectLst/>
                <a:latin typeface="PT Sans" panose="020B0503020203020204" pitchFamily="34" charset="0"/>
                <a:hlinkClick r:id="rId3"/>
              </a:rPr>
              <a:t>mtgsupportcenter@flanaganstatebank.com</a:t>
            </a:r>
            <a:r>
              <a:rPr lang="en-US" sz="1100" i="0" dirty="0">
                <a:solidFill>
                  <a:srgbClr val="2D7E3E"/>
                </a:solidFill>
                <a:effectLst/>
                <a:latin typeface="PT Sans" panose="020B0503020203020204" pitchFamily="34" charset="0"/>
              </a:rPr>
              <a:t> </a:t>
            </a:r>
            <a:r>
              <a:rPr lang="en-US" sz="1200" i="0" dirty="0">
                <a:solidFill>
                  <a:srgbClr val="2D7E3E"/>
                </a:solidFill>
                <a:effectLst/>
                <a:latin typeface="Times New Roman" panose="02020603050405020304" pitchFamily="18" charset="0"/>
              </a:rPr>
              <a:t>. </a:t>
            </a:r>
            <a:r>
              <a:rPr lang="en-US" sz="1200" i="0" dirty="0">
                <a:solidFill>
                  <a:schemeClr val="tx1"/>
                </a:solidFill>
                <a:effectLst/>
                <a:latin typeface="Times New Roman" panose="02020603050405020304" pitchFamily="18" charset="0"/>
              </a:rPr>
              <a:t>Once received, our team will order the appraisal for each loan.</a:t>
            </a: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2) FSB will automatically receive all E-Signed Disclosures packages once signed by the borrower(s) and Brokers loan officer. When we receive these disclosures, our team will send an email to the loan officer asking for them to complete our Appraisal Payment form. Once we receive the form back, our team will order the appraisal for each loan.</a:t>
            </a: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3) Each Broker client can make the decision to NOT have an appraisal ordered at the time we receive disclosures back from borrower(s). When our team emails you, please advise that you would like to have your loan underwritten prior to ordering an appraisal.</a:t>
            </a: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4) At any time during the process, after disclosures are signed you may request an appraisal to be ordered. To start this process, please email our Appraisal Payment form to </a:t>
            </a:r>
            <a:r>
              <a:rPr lang="en-US" sz="1100" i="0" dirty="0">
                <a:solidFill>
                  <a:srgbClr val="2D7E3E"/>
                </a:solidFill>
                <a:effectLst/>
                <a:latin typeface="PT Sans" panose="020B0503020203020204" pitchFamily="34" charset="0"/>
                <a:hlinkClick r:id="rId3"/>
              </a:rPr>
              <a:t>mtgsupportcenter@flanaganstatebank.com</a:t>
            </a:r>
            <a:r>
              <a:rPr lang="en-US" sz="1100" i="0" dirty="0">
                <a:solidFill>
                  <a:srgbClr val="2D7E3E"/>
                </a:solidFill>
                <a:effectLst/>
                <a:latin typeface="PT Sans" panose="020B0503020203020204" pitchFamily="34" charset="0"/>
              </a:rPr>
              <a:t> </a:t>
            </a:r>
            <a:r>
              <a:rPr lang="en-US" sz="1200" i="0" dirty="0">
                <a:solidFill>
                  <a:srgbClr val="2D7E3E"/>
                </a:solidFill>
                <a:effectLst/>
                <a:latin typeface="Times New Roman" panose="02020603050405020304" pitchFamily="18" charset="0"/>
              </a:rPr>
              <a:t>. </a:t>
            </a:r>
            <a:r>
              <a:rPr lang="en-US" sz="1200" i="0" dirty="0">
                <a:solidFill>
                  <a:schemeClr val="tx1"/>
                </a:solidFill>
                <a:effectLst/>
                <a:latin typeface="Times New Roman" panose="02020603050405020304" pitchFamily="18" charset="0"/>
              </a:rPr>
              <a:t>Once received, our team will order the appraisal for each loan. </a:t>
            </a:r>
          </a:p>
          <a:p>
            <a:pPr marL="0" indent="0">
              <a:spcBef>
                <a:spcPts val="910"/>
              </a:spcBef>
              <a:spcAft>
                <a:spcPts val="0"/>
              </a:spcAft>
              <a:buSzPts val="1200"/>
              <a:buNone/>
              <a:tabLst>
                <a:tab pos="749935" algn="l"/>
              </a:tabLst>
            </a:pPr>
            <a:r>
              <a:rPr lang="en-US" sz="1200" b="1" dirty="0">
                <a:latin typeface="Times New Roman" panose="02020603050405020304" pitchFamily="18" charset="0"/>
                <a:ea typeface="Times New Roman" panose="02020603050405020304" pitchFamily="18" charset="0"/>
              </a:rPr>
              <a:t>PLEASE NOTE THAT BROKERS WILL NEVER HAVE TO UPLOAD AN APPRAISAL TO OUR IMAGE FLOW SYSTEM. FSB WILL ALWAYS UPLOAD THE APPRAISA, UNLESS THE APPRAISAL IS A TRANSFERRED CASE.</a:t>
            </a:r>
          </a:p>
          <a:p>
            <a:pPr marL="0" indent="0">
              <a:spcBef>
                <a:spcPts val="910"/>
              </a:spcBef>
              <a:spcAft>
                <a:spcPts val="0"/>
              </a:spcAft>
              <a:buSzPts val="1200"/>
              <a:buNone/>
              <a:tabLst>
                <a:tab pos="749935" algn="l"/>
              </a:tabLst>
            </a:pPr>
            <a:r>
              <a:rPr lang="en-US" sz="1200" b="1" dirty="0">
                <a:latin typeface="Times New Roman" panose="02020603050405020304" pitchFamily="18" charset="0"/>
                <a:ea typeface="Times New Roman" panose="02020603050405020304" pitchFamily="18" charset="0"/>
              </a:rPr>
              <a:t>IN ADDITION, FSB WILL ALWAYS ORDER FHA AND VA CASE NUMBERS AT THE TIME OF APPRAISAL ORDERING ON GOVERNMENT LOANS! FOR APPRAISAL TRANSFER OR CASE NUMBER TRANSFER REQUESTS PLEASE SEE FURTHER INSTRUCTIONS IN THIS PRESENTATION.</a:t>
            </a:r>
          </a:p>
          <a:p>
            <a:pPr marL="0" marR="0" lvl="0" indent="0">
              <a:spcBef>
                <a:spcPts val="910"/>
              </a:spcBef>
              <a:spcAft>
                <a:spcPts val="0"/>
              </a:spcAft>
              <a:buSzPts val="1200"/>
              <a:buNone/>
              <a:tabLst>
                <a:tab pos="749935" algn="l"/>
              </a:tabLst>
            </a:pPr>
            <a:endParaRPr lang="en-US" sz="1100" spc="-5" dirty="0">
              <a:solidFill>
                <a:schemeClr val="tx1"/>
              </a:solidFill>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solidFill>
                <a:schemeClr val="tx1"/>
              </a:solidFill>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sixth step, the Appraisal Order Process. </a:t>
            </a:r>
          </a:p>
          <a:p>
            <a:endParaRPr lang="en-US" dirty="0"/>
          </a:p>
        </p:txBody>
      </p:sp>
    </p:spTree>
    <p:extLst>
      <p:ext uri="{BB962C8B-B14F-4D97-AF65-F5344CB8AC3E}">
        <p14:creationId xmlns:p14="http://schemas.microsoft.com/office/powerpoint/2010/main" val="2053350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A5C21-EF0C-40D5-82A9-C285D264F656}"/>
              </a:ext>
            </a:extLst>
          </p:cNvPr>
          <p:cNvSpPr>
            <a:spLocks noGrp="1"/>
          </p:cNvSpPr>
          <p:nvPr>
            <p:ph type="title"/>
          </p:nvPr>
        </p:nvSpPr>
        <p:spPr>
          <a:xfrm>
            <a:off x="1371600" y="290468"/>
            <a:ext cx="9601200" cy="589327"/>
          </a:xfrm>
        </p:spPr>
        <p:txBody>
          <a:bodyPr>
            <a:normAutofit fontScale="90000"/>
          </a:bodyPr>
          <a:lstStyle/>
          <a:p>
            <a:r>
              <a:rPr lang="en-US" dirty="0"/>
              <a:t>Processing Government Loans</a:t>
            </a:r>
          </a:p>
        </p:txBody>
      </p:sp>
      <p:sp>
        <p:nvSpPr>
          <p:cNvPr id="3" name="Content Placeholder 2">
            <a:extLst>
              <a:ext uri="{FF2B5EF4-FFF2-40B4-BE49-F238E27FC236}">
                <a16:creationId xmlns:a16="http://schemas.microsoft.com/office/drawing/2014/main" id="{6BBF0A06-85F8-4F0B-8A29-0E92A0DEB20C}"/>
              </a:ext>
            </a:extLst>
          </p:cNvPr>
          <p:cNvSpPr>
            <a:spLocks noGrp="1"/>
          </p:cNvSpPr>
          <p:nvPr>
            <p:ph idx="1"/>
          </p:nvPr>
        </p:nvSpPr>
        <p:spPr>
          <a:xfrm>
            <a:off x="1371600" y="861968"/>
            <a:ext cx="10301678" cy="1528894"/>
          </a:xfrm>
        </p:spPr>
        <p:txBody>
          <a:bodyPr>
            <a:normAutofit/>
          </a:bodyPr>
          <a:lstStyle/>
          <a:p>
            <a:pPr marL="0" indent="0">
              <a:buNone/>
            </a:pPr>
            <a:r>
              <a:rPr lang="en-US" sz="1400" dirty="0"/>
              <a:t>Government loans on the Secondary Market are full of documentation requirements!  FSB does its very best to limit the documentation when we are able, but these loans by nature require more documentation than a conventional loan and substantially more than a portfolio loan. To help you navigate the requirements, we strongly recommend sending files over for Prequal!  The Prequal will be written out to help you know what our underwriting will be looking for in terms of documentation based on the URLA, Credit and AUS Findings.  </a:t>
            </a:r>
          </a:p>
          <a:p>
            <a:pPr marL="0" indent="0">
              <a:buNone/>
            </a:pPr>
            <a:r>
              <a:rPr lang="en-US" sz="1400" dirty="0"/>
              <a:t>Here is a list of very standard requirements from underwriting to help you get a feel for what we will need:</a:t>
            </a:r>
          </a:p>
          <a:p>
            <a:pPr marL="0" indent="0">
              <a:buNone/>
            </a:pPr>
            <a:endParaRPr lang="en-US" sz="1400" dirty="0"/>
          </a:p>
        </p:txBody>
      </p:sp>
      <p:graphicFrame>
        <p:nvGraphicFramePr>
          <p:cNvPr id="4" name="Table 4">
            <a:extLst>
              <a:ext uri="{FF2B5EF4-FFF2-40B4-BE49-F238E27FC236}">
                <a16:creationId xmlns:a16="http://schemas.microsoft.com/office/drawing/2014/main" id="{1594CEE5-1136-4821-A631-765FFD21FFBE}"/>
              </a:ext>
            </a:extLst>
          </p:cNvPr>
          <p:cNvGraphicFramePr>
            <a:graphicFrameLocks noGrp="1"/>
          </p:cNvGraphicFramePr>
          <p:nvPr>
            <p:extLst>
              <p:ext uri="{D42A27DB-BD31-4B8C-83A1-F6EECF244321}">
                <p14:modId xmlns:p14="http://schemas.microsoft.com/office/powerpoint/2010/main" val="138467606"/>
              </p:ext>
            </p:extLst>
          </p:nvPr>
        </p:nvGraphicFramePr>
        <p:xfrm>
          <a:off x="1259279" y="2164362"/>
          <a:ext cx="10413999" cy="4480560"/>
        </p:xfrm>
        <a:graphic>
          <a:graphicData uri="http://schemas.openxmlformats.org/drawingml/2006/table">
            <a:tbl>
              <a:tblPr firstRow="1" bandRow="1">
                <a:tableStyleId>{5C22544A-7EE6-4342-B048-85BDC9FD1C3A}</a:tableStyleId>
              </a:tblPr>
              <a:tblGrid>
                <a:gridCol w="5114023">
                  <a:extLst>
                    <a:ext uri="{9D8B030D-6E8A-4147-A177-3AD203B41FA5}">
                      <a16:colId xmlns:a16="http://schemas.microsoft.com/office/drawing/2014/main" val="995788561"/>
                    </a:ext>
                  </a:extLst>
                </a:gridCol>
                <a:gridCol w="707006">
                  <a:extLst>
                    <a:ext uri="{9D8B030D-6E8A-4147-A177-3AD203B41FA5}">
                      <a16:colId xmlns:a16="http://schemas.microsoft.com/office/drawing/2014/main" val="2379079191"/>
                    </a:ext>
                  </a:extLst>
                </a:gridCol>
                <a:gridCol w="1283516">
                  <a:extLst>
                    <a:ext uri="{9D8B030D-6E8A-4147-A177-3AD203B41FA5}">
                      <a16:colId xmlns:a16="http://schemas.microsoft.com/office/drawing/2014/main" val="3851779900"/>
                    </a:ext>
                  </a:extLst>
                </a:gridCol>
                <a:gridCol w="931178">
                  <a:extLst>
                    <a:ext uri="{9D8B030D-6E8A-4147-A177-3AD203B41FA5}">
                      <a16:colId xmlns:a16="http://schemas.microsoft.com/office/drawing/2014/main" val="4206742421"/>
                    </a:ext>
                  </a:extLst>
                </a:gridCol>
                <a:gridCol w="973123">
                  <a:extLst>
                    <a:ext uri="{9D8B030D-6E8A-4147-A177-3AD203B41FA5}">
                      <a16:colId xmlns:a16="http://schemas.microsoft.com/office/drawing/2014/main" val="3353299322"/>
                    </a:ext>
                  </a:extLst>
                </a:gridCol>
                <a:gridCol w="1405153">
                  <a:extLst>
                    <a:ext uri="{9D8B030D-6E8A-4147-A177-3AD203B41FA5}">
                      <a16:colId xmlns:a16="http://schemas.microsoft.com/office/drawing/2014/main" val="770312890"/>
                    </a:ext>
                  </a:extLst>
                </a:gridCol>
              </a:tblGrid>
              <a:tr h="182880">
                <a:tc>
                  <a:txBody>
                    <a:bodyPr/>
                    <a:lstStyle/>
                    <a:p>
                      <a:r>
                        <a:rPr lang="en-US" sz="1200" dirty="0"/>
                        <a:t>Document</a:t>
                      </a:r>
                    </a:p>
                  </a:txBody>
                  <a:tcPr/>
                </a:tc>
                <a:tc>
                  <a:txBody>
                    <a:bodyPr/>
                    <a:lstStyle/>
                    <a:p>
                      <a:pPr algn="ctr"/>
                      <a:r>
                        <a:rPr lang="en-US" sz="1200" dirty="0"/>
                        <a:t>All Loans</a:t>
                      </a:r>
                    </a:p>
                  </a:txBody>
                  <a:tcPr/>
                </a:tc>
                <a:tc>
                  <a:txBody>
                    <a:bodyPr/>
                    <a:lstStyle/>
                    <a:p>
                      <a:pPr algn="ctr"/>
                      <a:r>
                        <a:rPr lang="en-US" sz="1200" dirty="0"/>
                        <a:t>FHA</a:t>
                      </a:r>
                    </a:p>
                  </a:txBody>
                  <a:tcPr/>
                </a:tc>
                <a:tc>
                  <a:txBody>
                    <a:bodyPr/>
                    <a:lstStyle/>
                    <a:p>
                      <a:pPr algn="ctr"/>
                      <a:r>
                        <a:rPr lang="en-US" sz="1200" dirty="0"/>
                        <a:t>VA</a:t>
                      </a:r>
                    </a:p>
                  </a:txBody>
                  <a:tcPr/>
                </a:tc>
                <a:tc>
                  <a:txBody>
                    <a:bodyPr/>
                    <a:lstStyle/>
                    <a:p>
                      <a:pPr algn="ctr"/>
                      <a:r>
                        <a:rPr lang="en-US" sz="1200" dirty="0"/>
                        <a:t>USDA</a:t>
                      </a:r>
                    </a:p>
                  </a:txBody>
                  <a:tcPr/>
                </a:tc>
                <a:tc>
                  <a:txBody>
                    <a:bodyPr/>
                    <a:lstStyle/>
                    <a:p>
                      <a:pPr algn="ctr"/>
                      <a:r>
                        <a:rPr lang="en-US" sz="1200" dirty="0"/>
                        <a:t>Conventional</a:t>
                      </a:r>
                    </a:p>
                  </a:txBody>
                  <a:tcPr/>
                </a:tc>
                <a:extLst>
                  <a:ext uri="{0D108BD9-81ED-4DB2-BD59-A6C34878D82A}">
                    <a16:rowId xmlns:a16="http://schemas.microsoft.com/office/drawing/2014/main" val="1185881474"/>
                  </a:ext>
                </a:extLst>
              </a:tr>
              <a:tr h="182880">
                <a:tc>
                  <a:txBody>
                    <a:bodyPr/>
                    <a:lstStyle/>
                    <a:p>
                      <a:r>
                        <a:rPr lang="en-US" sz="1200" dirty="0"/>
                        <a:t>Copy of Driver’s License – all borrowers</a:t>
                      </a:r>
                    </a:p>
                  </a:txBody>
                  <a:tcPr/>
                </a:tc>
                <a:tc>
                  <a:txBody>
                    <a:bodyPr/>
                    <a:lstStyle/>
                    <a:p>
                      <a:pPr algn="ctr"/>
                      <a:r>
                        <a:rPr lang="en-US" sz="1200" dirty="0"/>
                        <a:t>X</a:t>
                      </a:r>
                    </a:p>
                  </a:txBody>
                  <a:tcPr/>
                </a:tc>
                <a:tc>
                  <a:txBody>
                    <a:bodyPr/>
                    <a:lstStyle/>
                    <a:p>
                      <a:pPr algn="ctr"/>
                      <a:endParaRPr lang="en-US" sz="1200"/>
                    </a:p>
                  </a:txBody>
                  <a:tcPr/>
                </a:tc>
                <a:tc>
                  <a:txBody>
                    <a:bodyPr/>
                    <a:lstStyle/>
                    <a:p>
                      <a:pPr algn="ctr"/>
                      <a:endParaRPr lang="en-US" sz="1200" dirty="0"/>
                    </a:p>
                  </a:txBody>
                  <a:tcPr/>
                </a:tc>
                <a:tc>
                  <a:txBody>
                    <a:bodyPr/>
                    <a:lstStyle/>
                    <a:p>
                      <a:pPr algn="ctr"/>
                      <a:endParaRPr lang="en-US" sz="1200"/>
                    </a:p>
                  </a:txBody>
                  <a:tcPr/>
                </a:tc>
                <a:tc>
                  <a:txBody>
                    <a:bodyPr/>
                    <a:lstStyle/>
                    <a:p>
                      <a:pPr algn="ctr"/>
                      <a:endParaRPr lang="en-US" sz="1200"/>
                    </a:p>
                  </a:txBody>
                  <a:tcPr/>
                </a:tc>
                <a:extLst>
                  <a:ext uri="{0D108BD9-81ED-4DB2-BD59-A6C34878D82A}">
                    <a16:rowId xmlns:a16="http://schemas.microsoft.com/office/drawing/2014/main" val="2723088565"/>
                  </a:ext>
                </a:extLst>
              </a:tr>
              <a:tr h="182880">
                <a:tc>
                  <a:txBody>
                    <a:bodyPr/>
                    <a:lstStyle/>
                    <a:p>
                      <a:r>
                        <a:rPr lang="en-US" sz="1200" dirty="0"/>
                        <a:t>2 years W-2’s/1099’s – all borrowers</a:t>
                      </a:r>
                    </a:p>
                  </a:txBody>
                  <a:tcPr/>
                </a:tc>
                <a:tc>
                  <a:txBody>
                    <a:bodyPr/>
                    <a:lstStyle/>
                    <a:p>
                      <a:pPr algn="ctr"/>
                      <a:endParaRPr lang="en-US" sz="1200" dirty="0"/>
                    </a:p>
                  </a:txBody>
                  <a:tcPr/>
                </a:tc>
                <a:tc>
                  <a:txBody>
                    <a:bodyPr/>
                    <a:lstStyle/>
                    <a:p>
                      <a:pPr algn="ctr"/>
                      <a:r>
                        <a:rPr lang="en-US" sz="1200" dirty="0"/>
                        <a:t>X</a:t>
                      </a:r>
                    </a:p>
                  </a:txBody>
                  <a:tcPr/>
                </a:tc>
                <a:tc>
                  <a:txBody>
                    <a:bodyPr/>
                    <a:lstStyle/>
                    <a:p>
                      <a:pPr algn="ctr"/>
                      <a:r>
                        <a:rPr lang="en-US" sz="1200" dirty="0"/>
                        <a:t>X</a:t>
                      </a:r>
                    </a:p>
                  </a:txBody>
                  <a:tcPr/>
                </a:tc>
                <a:tc>
                  <a:txBody>
                    <a:bodyPr/>
                    <a:lstStyle/>
                    <a:p>
                      <a:pPr algn="ctr"/>
                      <a:r>
                        <a:rPr lang="en-US" sz="1200" dirty="0"/>
                        <a:t>X</a:t>
                      </a:r>
                    </a:p>
                  </a:txBody>
                  <a:tcPr/>
                </a:tc>
                <a:tc>
                  <a:txBody>
                    <a:bodyPr/>
                    <a:lstStyle/>
                    <a:p>
                      <a:pPr algn="ctr"/>
                      <a:r>
                        <a:rPr lang="en-US" sz="1000" dirty="0"/>
                        <a:t>Follow AUS</a:t>
                      </a:r>
                    </a:p>
                  </a:txBody>
                  <a:tcPr/>
                </a:tc>
                <a:extLst>
                  <a:ext uri="{0D108BD9-81ED-4DB2-BD59-A6C34878D82A}">
                    <a16:rowId xmlns:a16="http://schemas.microsoft.com/office/drawing/2014/main" val="322555071"/>
                  </a:ext>
                </a:extLst>
              </a:tr>
              <a:tr h="182880">
                <a:tc>
                  <a:txBody>
                    <a:bodyPr/>
                    <a:lstStyle/>
                    <a:p>
                      <a:r>
                        <a:rPr lang="en-US" sz="1200" dirty="0"/>
                        <a:t>2 years Personal Tax returns and business returns if self employed or received income only shown on the returns</a:t>
                      </a:r>
                    </a:p>
                  </a:txBody>
                  <a:tcPr/>
                </a:tc>
                <a:tc>
                  <a:txBody>
                    <a:bodyPr/>
                    <a:lstStyle/>
                    <a:p>
                      <a:pPr algn="ctr"/>
                      <a:r>
                        <a:rPr lang="en-US" sz="1200" dirty="0"/>
                        <a:t>X</a:t>
                      </a:r>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r>
                        <a:rPr lang="en-US" sz="1000" dirty="0"/>
                        <a:t>Follow AUS </a:t>
                      </a:r>
                    </a:p>
                    <a:p>
                      <a:pPr algn="ctr"/>
                      <a:r>
                        <a:rPr lang="en-US" sz="1000" dirty="0"/>
                        <a:t>May only need 1 year</a:t>
                      </a:r>
                    </a:p>
                  </a:txBody>
                  <a:tcPr/>
                </a:tc>
                <a:extLst>
                  <a:ext uri="{0D108BD9-81ED-4DB2-BD59-A6C34878D82A}">
                    <a16:rowId xmlns:a16="http://schemas.microsoft.com/office/drawing/2014/main" val="4237493463"/>
                  </a:ext>
                </a:extLst>
              </a:tr>
              <a:tr h="182880">
                <a:tc>
                  <a:txBody>
                    <a:bodyPr/>
                    <a:lstStyle/>
                    <a:p>
                      <a:r>
                        <a:rPr lang="en-US" sz="1200" dirty="0"/>
                        <a:t>2-month bank statements or asset statements (any assets on the URLA will need documentation) and sourcing of large deposits w/LOX</a:t>
                      </a:r>
                    </a:p>
                  </a:txBody>
                  <a:tcPr/>
                </a:tc>
                <a:tc>
                  <a:txBody>
                    <a:bodyPr/>
                    <a:lstStyle/>
                    <a:p>
                      <a:pPr algn="ctr"/>
                      <a:r>
                        <a:rPr lang="en-US" sz="1200" dirty="0"/>
                        <a:t>X</a:t>
                      </a:r>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r>
                        <a:rPr lang="en-US" sz="1000" dirty="0"/>
                        <a:t>Follow AUS</a:t>
                      </a:r>
                    </a:p>
                  </a:txBody>
                  <a:tcPr/>
                </a:tc>
                <a:extLst>
                  <a:ext uri="{0D108BD9-81ED-4DB2-BD59-A6C34878D82A}">
                    <a16:rowId xmlns:a16="http://schemas.microsoft.com/office/drawing/2014/main" val="1911338628"/>
                  </a:ext>
                </a:extLst>
              </a:tr>
              <a:tr h="182880">
                <a:tc>
                  <a:txBody>
                    <a:bodyPr/>
                    <a:lstStyle/>
                    <a:p>
                      <a:r>
                        <a:rPr lang="en-US" sz="1200" dirty="0"/>
                        <a:t>30 days of paystubs – all borrowers</a:t>
                      </a:r>
                    </a:p>
                  </a:txBody>
                  <a:tcPr/>
                </a:tc>
                <a:tc>
                  <a:txBody>
                    <a:bodyPr/>
                    <a:lstStyle/>
                    <a:p>
                      <a:pPr algn="ctr"/>
                      <a:endParaRPr lang="en-US" sz="1200" dirty="0"/>
                    </a:p>
                  </a:txBody>
                  <a:tcPr/>
                </a:tc>
                <a:tc>
                  <a:txBody>
                    <a:bodyPr/>
                    <a:lstStyle/>
                    <a:p>
                      <a:pPr algn="ctr"/>
                      <a:r>
                        <a:rPr lang="en-US" sz="1200" dirty="0"/>
                        <a:t>X</a:t>
                      </a:r>
                    </a:p>
                  </a:txBody>
                  <a:tcPr/>
                </a:tc>
                <a:tc>
                  <a:txBody>
                    <a:bodyPr/>
                    <a:lstStyle/>
                    <a:p>
                      <a:pPr algn="ctr"/>
                      <a:r>
                        <a:rPr lang="en-US" sz="1200" dirty="0"/>
                        <a:t>X</a:t>
                      </a:r>
                    </a:p>
                  </a:txBody>
                  <a:tcPr/>
                </a:tc>
                <a:tc>
                  <a:txBody>
                    <a:bodyPr/>
                    <a:lstStyle/>
                    <a:p>
                      <a:pPr algn="ctr"/>
                      <a:r>
                        <a:rPr lang="en-US" sz="1200" dirty="0"/>
                        <a:t>X</a:t>
                      </a:r>
                    </a:p>
                  </a:txBody>
                  <a:tcPr/>
                </a:tc>
                <a:tc>
                  <a:txBody>
                    <a:bodyPr/>
                    <a:lstStyle/>
                    <a:p>
                      <a:pPr algn="ctr"/>
                      <a:r>
                        <a:rPr lang="en-US" sz="1000" dirty="0"/>
                        <a:t>Follow AUS</a:t>
                      </a:r>
                    </a:p>
                  </a:txBody>
                  <a:tcPr/>
                </a:tc>
                <a:extLst>
                  <a:ext uri="{0D108BD9-81ED-4DB2-BD59-A6C34878D82A}">
                    <a16:rowId xmlns:a16="http://schemas.microsoft.com/office/drawing/2014/main" val="1471056128"/>
                  </a:ext>
                </a:extLst>
              </a:tr>
              <a:tr h="182880">
                <a:tc>
                  <a:txBody>
                    <a:bodyPr/>
                    <a:lstStyle/>
                    <a:p>
                      <a:r>
                        <a:rPr lang="en-US" sz="1200" dirty="0"/>
                        <a:t>Written VOE – 2-year history</a:t>
                      </a:r>
                    </a:p>
                  </a:txBody>
                  <a:tcPr/>
                </a:tc>
                <a:tc>
                  <a:txBody>
                    <a:bodyPr/>
                    <a:lstStyle/>
                    <a:p>
                      <a:pPr algn="ctr"/>
                      <a:endParaRPr lang="en-US" sz="1200" dirty="0"/>
                    </a:p>
                  </a:txBody>
                  <a:tcPr/>
                </a:tc>
                <a:tc>
                  <a:txBody>
                    <a:bodyPr/>
                    <a:lstStyle/>
                    <a:p>
                      <a:pPr algn="ctr"/>
                      <a:r>
                        <a:rPr lang="en-US" sz="1200" dirty="0"/>
                        <a:t>X</a:t>
                      </a:r>
                    </a:p>
                  </a:txBody>
                  <a:tcPr/>
                </a:tc>
                <a:tc>
                  <a:txBody>
                    <a:bodyPr/>
                    <a:lstStyle/>
                    <a:p>
                      <a:pPr algn="ctr"/>
                      <a:r>
                        <a:rPr lang="en-US" sz="1200" dirty="0"/>
                        <a:t>X</a:t>
                      </a:r>
                    </a:p>
                  </a:txBody>
                  <a:tcPr/>
                </a:tc>
                <a:tc>
                  <a:txBody>
                    <a:bodyPr/>
                    <a:lstStyle/>
                    <a:p>
                      <a:pPr algn="ctr"/>
                      <a:r>
                        <a:rPr lang="en-US" sz="1200" dirty="0"/>
                        <a:t>X</a:t>
                      </a:r>
                    </a:p>
                  </a:txBody>
                  <a:tcPr/>
                </a:tc>
                <a:tc>
                  <a:txBody>
                    <a:bodyPr/>
                    <a:lstStyle/>
                    <a:p>
                      <a:pPr algn="ctr"/>
                      <a:r>
                        <a:rPr lang="en-US" sz="1000" dirty="0"/>
                        <a:t>Follow AUS</a:t>
                      </a:r>
                    </a:p>
                  </a:txBody>
                  <a:tcPr/>
                </a:tc>
                <a:extLst>
                  <a:ext uri="{0D108BD9-81ED-4DB2-BD59-A6C34878D82A}">
                    <a16:rowId xmlns:a16="http://schemas.microsoft.com/office/drawing/2014/main" val="1488184503"/>
                  </a:ext>
                </a:extLst>
              </a:tr>
              <a:tr h="182880">
                <a:tc>
                  <a:txBody>
                    <a:bodyPr/>
                    <a:lstStyle/>
                    <a:p>
                      <a:r>
                        <a:rPr lang="en-US" sz="1200" dirty="0"/>
                        <a:t>Title Commitment with wire instructions, CPL, 24-month chain of title, EPA &amp; Comp endorsements &amp; preliminary CD showing title fees &amp; credits</a:t>
                      </a:r>
                    </a:p>
                  </a:txBody>
                  <a:tcPr/>
                </a:tc>
                <a:tc>
                  <a:txBody>
                    <a:bodyPr/>
                    <a:lstStyle/>
                    <a:p>
                      <a:pPr algn="ctr"/>
                      <a:r>
                        <a:rPr lang="en-US" sz="1200" dirty="0"/>
                        <a:t>X</a:t>
                      </a:r>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000" dirty="0"/>
                    </a:p>
                  </a:txBody>
                  <a:tcPr/>
                </a:tc>
                <a:extLst>
                  <a:ext uri="{0D108BD9-81ED-4DB2-BD59-A6C34878D82A}">
                    <a16:rowId xmlns:a16="http://schemas.microsoft.com/office/drawing/2014/main" val="1953973424"/>
                  </a:ext>
                </a:extLst>
              </a:tr>
              <a:tr h="182880">
                <a:tc>
                  <a:txBody>
                    <a:bodyPr/>
                    <a:lstStyle/>
                    <a:p>
                      <a:r>
                        <a:rPr lang="en-US" sz="1200" dirty="0"/>
                        <a:t>HOI Dec Page or Binder with FSB Mortgagee Clause and dwelling coverage to cover loan amount</a:t>
                      </a:r>
                    </a:p>
                  </a:txBody>
                  <a:tcPr/>
                </a:tc>
                <a:tc>
                  <a:txBody>
                    <a:bodyPr/>
                    <a:lstStyle/>
                    <a:p>
                      <a:pPr algn="ctr"/>
                      <a:r>
                        <a:rPr lang="en-US" sz="1200" dirty="0"/>
                        <a:t>X</a:t>
                      </a:r>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000" dirty="0"/>
                    </a:p>
                  </a:txBody>
                  <a:tcPr/>
                </a:tc>
                <a:extLst>
                  <a:ext uri="{0D108BD9-81ED-4DB2-BD59-A6C34878D82A}">
                    <a16:rowId xmlns:a16="http://schemas.microsoft.com/office/drawing/2014/main" val="209829326"/>
                  </a:ext>
                </a:extLst>
              </a:tr>
              <a:tr h="182880">
                <a:tc>
                  <a:txBody>
                    <a:bodyPr/>
                    <a:lstStyle/>
                    <a:p>
                      <a:r>
                        <a:rPr lang="en-US" sz="1200" dirty="0"/>
                        <a:t>VOR required</a:t>
                      </a:r>
                    </a:p>
                  </a:txBody>
                  <a:tcPr/>
                </a:tc>
                <a:tc>
                  <a:txBody>
                    <a:bodyPr/>
                    <a:lstStyle/>
                    <a:p>
                      <a:pPr algn="ctr"/>
                      <a:endParaRPr lang="en-US" sz="1200" dirty="0"/>
                    </a:p>
                  </a:txBody>
                  <a:tcPr/>
                </a:tc>
                <a:tc>
                  <a:txBody>
                    <a:bodyPr/>
                    <a:lstStyle/>
                    <a:p>
                      <a:pPr algn="ctr"/>
                      <a:r>
                        <a:rPr lang="en-US" sz="1000" dirty="0"/>
                        <a:t>Under 660 or compensating factor or Refer/Eligible</a:t>
                      </a:r>
                    </a:p>
                  </a:txBody>
                  <a:tcPr/>
                </a:tc>
                <a:tc>
                  <a:txBody>
                    <a:bodyPr/>
                    <a:lstStyle/>
                    <a:p>
                      <a:pPr algn="ctr"/>
                      <a:r>
                        <a:rPr lang="en-US" sz="1000" dirty="0"/>
                        <a:t>Refer/Eligible</a:t>
                      </a:r>
                    </a:p>
                  </a:txBody>
                  <a:tcPr/>
                </a:tc>
                <a:tc>
                  <a:txBody>
                    <a:bodyPr/>
                    <a:lstStyle/>
                    <a:p>
                      <a:pPr algn="ctr"/>
                      <a:r>
                        <a:rPr lang="en-US" sz="1050" dirty="0"/>
                        <a:t>Refer/Eligible</a:t>
                      </a:r>
                    </a:p>
                  </a:txBody>
                  <a:tcPr/>
                </a:tc>
                <a:tc>
                  <a:txBody>
                    <a:bodyPr/>
                    <a:lstStyle/>
                    <a:p>
                      <a:pPr algn="ctr"/>
                      <a:r>
                        <a:rPr lang="en-US" sz="1000" dirty="0"/>
                        <a:t>Follow AUS</a:t>
                      </a:r>
                    </a:p>
                  </a:txBody>
                  <a:tcPr/>
                </a:tc>
                <a:extLst>
                  <a:ext uri="{0D108BD9-81ED-4DB2-BD59-A6C34878D82A}">
                    <a16:rowId xmlns:a16="http://schemas.microsoft.com/office/drawing/2014/main" val="2691056777"/>
                  </a:ext>
                </a:extLst>
              </a:tr>
              <a:tr h="182880">
                <a:tc>
                  <a:txBody>
                    <a:bodyPr/>
                    <a:lstStyle/>
                    <a:p>
                      <a:r>
                        <a:rPr lang="en-US" sz="1200" dirty="0"/>
                        <a:t>LOX for Derogatory Credit</a:t>
                      </a:r>
                    </a:p>
                  </a:txBody>
                  <a:tcPr/>
                </a:tc>
                <a:tc>
                  <a:txBody>
                    <a:bodyPr/>
                    <a:lstStyle/>
                    <a:p>
                      <a:pPr algn="ctr"/>
                      <a:endParaRPr lang="en-US" sz="1200" dirty="0"/>
                    </a:p>
                  </a:txBody>
                  <a:tcPr/>
                </a:tc>
                <a:tc>
                  <a:txBody>
                    <a:bodyPr/>
                    <a:lstStyle/>
                    <a:p>
                      <a:pPr algn="ctr"/>
                      <a:r>
                        <a:rPr lang="en-US" sz="1200" dirty="0"/>
                        <a:t>X</a:t>
                      </a:r>
                    </a:p>
                  </a:txBody>
                  <a:tcPr/>
                </a:tc>
                <a:tc>
                  <a:txBody>
                    <a:bodyPr/>
                    <a:lstStyle/>
                    <a:p>
                      <a:pPr algn="ctr"/>
                      <a:r>
                        <a:rPr lang="en-US" sz="1200" dirty="0"/>
                        <a:t>X</a:t>
                      </a:r>
                    </a:p>
                  </a:txBody>
                  <a:tcPr/>
                </a:tc>
                <a:tc>
                  <a:txBody>
                    <a:bodyPr/>
                    <a:lstStyle/>
                    <a:p>
                      <a:pPr algn="ctr"/>
                      <a:r>
                        <a:rPr lang="en-US" sz="1200" dirty="0"/>
                        <a:t>X</a:t>
                      </a:r>
                    </a:p>
                  </a:txBody>
                  <a:tcPr/>
                </a:tc>
                <a:tc>
                  <a:txBody>
                    <a:bodyPr/>
                    <a:lstStyle/>
                    <a:p>
                      <a:pPr algn="ctr"/>
                      <a:r>
                        <a:rPr lang="en-US" sz="1200" dirty="0"/>
                        <a:t>X</a:t>
                      </a:r>
                    </a:p>
                  </a:txBody>
                  <a:tcPr/>
                </a:tc>
                <a:extLst>
                  <a:ext uri="{0D108BD9-81ED-4DB2-BD59-A6C34878D82A}">
                    <a16:rowId xmlns:a16="http://schemas.microsoft.com/office/drawing/2014/main" val="1781961115"/>
                  </a:ext>
                </a:extLst>
              </a:tr>
              <a:tr h="182880">
                <a:tc>
                  <a:txBody>
                    <a:bodyPr/>
                    <a:lstStyle/>
                    <a:p>
                      <a:r>
                        <a:rPr lang="en-US" sz="1200" dirty="0"/>
                        <a:t>If Refinance: current statement, tax bill, HOI and payoff</a:t>
                      </a:r>
                    </a:p>
                  </a:txBody>
                  <a:tcPr/>
                </a:tc>
                <a:tc>
                  <a:txBody>
                    <a:bodyPr/>
                    <a:lstStyle/>
                    <a:p>
                      <a:pPr algn="ctr"/>
                      <a:r>
                        <a:rPr lang="en-US" sz="1200" dirty="0"/>
                        <a:t>X</a:t>
                      </a:r>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extLst>
                  <a:ext uri="{0D108BD9-81ED-4DB2-BD59-A6C34878D82A}">
                    <a16:rowId xmlns:a16="http://schemas.microsoft.com/office/drawing/2014/main" val="3662231921"/>
                  </a:ext>
                </a:extLst>
              </a:tr>
            </a:tbl>
          </a:graphicData>
        </a:graphic>
      </p:graphicFrame>
    </p:spTree>
    <p:extLst>
      <p:ext uri="{BB962C8B-B14F-4D97-AF65-F5344CB8AC3E}">
        <p14:creationId xmlns:p14="http://schemas.microsoft.com/office/powerpoint/2010/main" val="3612077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2" name="Rectangle 91">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F6D5E8-15CF-4755-910B-1B5A1E777357}"/>
              </a:ext>
            </a:extLst>
          </p:cNvPr>
          <p:cNvSpPr>
            <a:spLocks noGrp="1"/>
          </p:cNvSpPr>
          <p:nvPr>
            <p:ph type="title"/>
          </p:nvPr>
        </p:nvSpPr>
        <p:spPr>
          <a:xfrm>
            <a:off x="4984782" y="541796"/>
            <a:ext cx="6176776" cy="777240"/>
          </a:xfrm>
        </p:spPr>
        <p:txBody>
          <a:bodyPr vert="horz" lIns="91440" tIns="45720" rIns="91440" bIns="45720" rtlCol="0" anchor="t">
            <a:normAutofit/>
          </a:bodyPr>
          <a:lstStyle/>
          <a:p>
            <a:r>
              <a:rPr lang="en-US" dirty="0"/>
              <a:t>Training Agenda</a:t>
            </a:r>
          </a:p>
        </p:txBody>
      </p:sp>
      <p:pic>
        <p:nvPicPr>
          <p:cNvPr id="15" name="Content Placeholder 14" descr="Two women working">
            <a:extLst>
              <a:ext uri="{FF2B5EF4-FFF2-40B4-BE49-F238E27FC236}">
                <a16:creationId xmlns:a16="http://schemas.microsoft.com/office/drawing/2014/main" id="{C7F36DA5-3286-4EAB-8CE6-344245727B63}"/>
              </a:ext>
            </a:extLst>
          </p:cNvPr>
          <p:cNvPicPr>
            <a:picLocks noGrp="1" noChangeAspect="1"/>
          </p:cNvPicPr>
          <p:nvPr>
            <p:ph sz="half" idx="1"/>
          </p:nvPr>
        </p:nvPicPr>
        <p:blipFill>
          <a:blip r:embed="rId3"/>
          <a:srcRect l="28741" r="28741"/>
          <a:stretch/>
        </p:blipFill>
        <p:spPr>
          <a:xfrm>
            <a:off x="117567" y="386"/>
            <a:ext cx="4389120" cy="6857990"/>
          </a:xfrm>
          <a:prstGeom prst="rect">
            <a:avLst/>
          </a:prstGeom>
        </p:spPr>
      </p:pic>
      <p:sp>
        <p:nvSpPr>
          <p:cNvPr id="94" name="Rectangle 93">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17D89FE1-DAA5-4BF1-84BF-582CD1F5321D}"/>
              </a:ext>
            </a:extLst>
          </p:cNvPr>
          <p:cNvSpPr>
            <a:spLocks noGrp="1"/>
          </p:cNvSpPr>
          <p:nvPr>
            <p:ph sz="half" idx="2"/>
          </p:nvPr>
        </p:nvSpPr>
        <p:spPr>
          <a:xfrm>
            <a:off x="4995074" y="1319412"/>
            <a:ext cx="6613081" cy="5538964"/>
          </a:xfrm>
        </p:spPr>
        <p:txBody>
          <a:bodyPr/>
          <a:lstStyle/>
          <a:p>
            <a:r>
              <a:rPr lang="en-US" dirty="0"/>
              <a:t>Introducing your FSB Team</a:t>
            </a:r>
          </a:p>
          <a:p>
            <a:r>
              <a:rPr lang="en-US" dirty="0"/>
              <a:t>Brokering Loans</a:t>
            </a:r>
          </a:p>
          <a:p>
            <a:r>
              <a:rPr lang="en-US" dirty="0"/>
              <a:t>Why FSB</a:t>
            </a:r>
          </a:p>
          <a:p>
            <a:r>
              <a:rPr lang="en-US" dirty="0"/>
              <a:t>Let’s Talk About Your Systems</a:t>
            </a:r>
          </a:p>
          <a:p>
            <a:r>
              <a:rPr lang="en-US" dirty="0"/>
              <a:t>Disclosing &amp; Fees</a:t>
            </a:r>
          </a:p>
          <a:p>
            <a:r>
              <a:rPr lang="en-US" dirty="0"/>
              <a:t>Rates, Discounts, Credits &amp; Lender Paid Comp</a:t>
            </a:r>
          </a:p>
          <a:p>
            <a:r>
              <a:rPr lang="en-US" dirty="0"/>
              <a:t>Processing Loans</a:t>
            </a:r>
          </a:p>
          <a:p>
            <a:r>
              <a:rPr lang="en-US" dirty="0"/>
              <a:t>Underwriting Loans</a:t>
            </a:r>
          </a:p>
          <a:p>
            <a:r>
              <a:rPr lang="en-US" dirty="0"/>
              <a:t>Closing Loans</a:t>
            </a:r>
          </a:p>
          <a:p>
            <a:r>
              <a:rPr lang="en-US" dirty="0"/>
              <a:t>FHA &amp; VA Highlights</a:t>
            </a:r>
          </a:p>
          <a:p>
            <a:r>
              <a:rPr lang="en-US" dirty="0"/>
              <a:t>Final Thoughts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7679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Processing Tips</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marL="0" indent="0">
              <a:buNone/>
            </a:pPr>
            <a:r>
              <a:rPr lang="en-US" sz="1600" dirty="0"/>
              <a:t>A sample of other documentation that may be needed: </a:t>
            </a:r>
          </a:p>
          <a:p>
            <a:pPr>
              <a:buFont typeface="Wingdings" panose="05000000000000000000" pitchFamily="2" charset="2"/>
              <a:buChar char="ü"/>
            </a:pPr>
            <a:r>
              <a:rPr lang="en-US" sz="1400" dirty="0"/>
              <a:t>Divorce Decree</a:t>
            </a:r>
          </a:p>
          <a:p>
            <a:pPr>
              <a:buFont typeface="Wingdings" panose="05000000000000000000" pitchFamily="2" charset="2"/>
              <a:buChar char="ü"/>
            </a:pPr>
            <a:r>
              <a:rPr lang="en-US" sz="1400" dirty="0"/>
              <a:t>Proof of 6 months receipt of child support</a:t>
            </a:r>
          </a:p>
          <a:p>
            <a:pPr>
              <a:buFont typeface="Wingdings" panose="05000000000000000000" pitchFamily="2" charset="2"/>
              <a:buChar char="ü"/>
            </a:pPr>
            <a:r>
              <a:rPr lang="en-US" sz="1400" dirty="0"/>
              <a:t>Proof of continuance of child support if decree does not provide DOB for children</a:t>
            </a:r>
          </a:p>
          <a:p>
            <a:pPr>
              <a:buFont typeface="Wingdings" panose="05000000000000000000" pitchFamily="2" charset="2"/>
              <a:buChar char="ü"/>
            </a:pPr>
            <a:r>
              <a:rPr lang="en-US" sz="1400" dirty="0"/>
              <a:t>Proof of satisfaction/release of judgment </a:t>
            </a:r>
          </a:p>
          <a:p>
            <a:pPr>
              <a:buFont typeface="Wingdings" panose="05000000000000000000" pitchFamily="2" charset="2"/>
              <a:buChar char="ü"/>
            </a:pPr>
            <a:r>
              <a:rPr lang="en-US" sz="1400" dirty="0"/>
              <a:t>Liquidation of retirement account for down payment</a:t>
            </a:r>
          </a:p>
          <a:p>
            <a:pPr>
              <a:buFont typeface="Wingdings" panose="05000000000000000000" pitchFamily="2" charset="2"/>
              <a:buChar char="ü"/>
            </a:pPr>
            <a:r>
              <a:rPr lang="en-US" sz="1400" dirty="0"/>
              <a:t>Gift documentation – gift letter, donor bank statements, proof of deposited funds</a:t>
            </a:r>
          </a:p>
          <a:p>
            <a:pPr>
              <a:buFont typeface="Wingdings" panose="05000000000000000000" pitchFamily="2" charset="2"/>
              <a:buChar char="ü"/>
            </a:pPr>
            <a:r>
              <a:rPr lang="en-US" sz="1400" dirty="0"/>
              <a:t>Sourcing of large deposits – copy of item deposited and LOX to explain what it is</a:t>
            </a:r>
          </a:p>
          <a:p>
            <a:pPr>
              <a:buFont typeface="Wingdings" panose="05000000000000000000" pitchFamily="2" charset="2"/>
              <a:buChar char="ü"/>
            </a:pPr>
            <a:r>
              <a:rPr lang="en-US" sz="1400" dirty="0"/>
              <a:t>Bankruptcy papers – all schedules plus discharge (CH7 &amp; CH13)</a:t>
            </a:r>
          </a:p>
          <a:p>
            <a:pPr>
              <a:buFont typeface="Wingdings" panose="05000000000000000000" pitchFamily="2" charset="2"/>
              <a:buChar char="ü"/>
            </a:pPr>
            <a:r>
              <a:rPr lang="en-US" sz="1400" dirty="0"/>
              <a:t>Rent Free Letter</a:t>
            </a:r>
          </a:p>
          <a:p>
            <a:pPr>
              <a:buFont typeface="Wingdings" panose="05000000000000000000" pitchFamily="2" charset="2"/>
              <a:buChar char="ü"/>
            </a:pPr>
            <a:r>
              <a:rPr lang="en-US" sz="1400" dirty="0"/>
              <a:t>Retained Home – tax bill, HOI dec page &amp; lease with proof of security deposit or first month’s rent</a:t>
            </a:r>
          </a:p>
          <a:p>
            <a:pPr>
              <a:buFont typeface="Wingdings" panose="05000000000000000000" pitchFamily="2" charset="2"/>
              <a:buChar char="ü"/>
            </a:pPr>
            <a:r>
              <a:rPr lang="en-US" sz="1400" dirty="0"/>
              <a:t>Rental Homes – tax bill, HOI dec page, current lease, mortgage statements and 2 years tax returns </a:t>
            </a:r>
          </a:p>
          <a:p>
            <a:pPr>
              <a:buFont typeface="Wingdings" panose="05000000000000000000" pitchFamily="2" charset="2"/>
              <a:buChar char="ü"/>
            </a:pPr>
            <a:r>
              <a:rPr lang="en-US" sz="1400" dirty="0"/>
              <a:t>LOX for overdrafts or NSF’s on a bank statement</a:t>
            </a:r>
          </a:p>
          <a:p>
            <a:pPr marL="0" indent="0">
              <a:buNone/>
            </a:pPr>
            <a:r>
              <a:rPr lang="en-US" sz="1400" dirty="0"/>
              <a:t>This list is not all inclusive and is provided to help the Loan Officer or Processor understand the documentation needed for underwriting a Government loan.</a:t>
            </a:r>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fontScale="85000" lnSpcReduction="10000"/>
          </a:bodyPr>
          <a:lstStyle/>
          <a:p>
            <a:r>
              <a:rPr lang="en-US" dirty="0"/>
              <a:t>Government Loans have a lot of flexibility in their guidelines.  Due to this, the documentation needed for a loan will vary from loan to loan.  Although the standard list will be applicable, there are many situations that will require their own set of documentation.  An example of this will be a Bankruptcy or Divorce.  Bankruptcy paperwork will always be needed and if the BK was a CH 7 and included a home, the sheriff’s deed for the foreclosure will be needed, as well.  </a:t>
            </a:r>
          </a:p>
          <a:p>
            <a:r>
              <a:rPr lang="en-US" dirty="0"/>
              <a:t>As you get to know us, the Prequal Service we offer with our Mtg Support Team will help you get used to the documentation we are looking for.  Please understand that the PQ is reviewed on limited information!  And, as thorough as we are, other information is presented at time of Underwriting that the Mtg Support team may not have been aware of and the conditions from underwriting will reflect this new information.</a:t>
            </a:r>
          </a:p>
        </p:txBody>
      </p:sp>
    </p:spTree>
    <p:extLst>
      <p:ext uri="{BB962C8B-B14F-4D97-AF65-F5344CB8AC3E}">
        <p14:creationId xmlns:p14="http://schemas.microsoft.com/office/powerpoint/2010/main" val="2370228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7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a:t>
            </a:r>
            <a:r>
              <a:rPr lang="en-US" sz="1400" b="1" kern="0" spc="-15" dirty="0">
                <a:latin typeface="Times New Roman" panose="02020603050405020304" pitchFamily="18" charset="0"/>
                <a:ea typeface="Times New Roman" panose="02020603050405020304" pitchFamily="18" charset="0"/>
              </a:rPr>
              <a:t>FSB Broker Underwriting Submission Process.</a:t>
            </a:r>
          </a:p>
          <a:p>
            <a:pPr marL="63500" marR="0">
              <a:spcBef>
                <a:spcPts val="790"/>
              </a:spcBef>
              <a:spcAft>
                <a:spcPts val="0"/>
              </a:spcAft>
            </a:pPr>
            <a:r>
              <a:rPr lang="en-US" sz="1400" b="1" kern="0" spc="-15" dirty="0">
                <a:effectLst/>
                <a:latin typeface="Times New Roman" panose="02020603050405020304" pitchFamily="18" charset="0"/>
                <a:ea typeface="Times New Roman" panose="02020603050405020304" pitchFamily="18" charset="0"/>
              </a:rPr>
              <a:t>Prior to Underwriting Submission</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1) Note that you may contact each underwriter directly via email, or when necessary, by phone during the underwriting process.</a:t>
            </a: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2) For this process, it is necessary to teach you how to view documents within our E-Folder, referred to as “Image Flow”, within </a:t>
            </a:r>
            <a:r>
              <a:rPr lang="en-US" sz="1200" dirty="0" err="1">
                <a:latin typeface="Times New Roman" panose="02020603050405020304" pitchFamily="18" charset="0"/>
                <a:ea typeface="Times New Roman" panose="02020603050405020304" pitchFamily="18" charset="0"/>
              </a:rPr>
              <a:t>MortgageBot</a:t>
            </a:r>
            <a:r>
              <a:rPr lang="en-US" sz="1200" dirty="0">
                <a:latin typeface="Times New Roman" panose="02020603050405020304" pitchFamily="18" charset="0"/>
                <a:ea typeface="Times New Roman" panose="02020603050405020304" pitchFamily="18" charset="0"/>
              </a:rPr>
              <a:t>. From the Navigation Panel in </a:t>
            </a:r>
            <a:r>
              <a:rPr lang="en-US" sz="1200" dirty="0" err="1">
                <a:latin typeface="Times New Roman" panose="02020603050405020304" pitchFamily="18" charset="0"/>
                <a:ea typeface="Times New Roman" panose="02020603050405020304" pitchFamily="18" charset="0"/>
              </a:rPr>
              <a:t>MortgageBot</a:t>
            </a:r>
            <a:r>
              <a:rPr lang="en-US" sz="1200" dirty="0">
                <a:latin typeface="Times New Roman" panose="02020603050405020304" pitchFamily="18" charset="0"/>
                <a:ea typeface="Times New Roman" panose="02020603050405020304" pitchFamily="18" charset="0"/>
              </a:rPr>
              <a:t> select:</a:t>
            </a:r>
          </a:p>
          <a:p>
            <a:pPr marL="228600" indent="-228600">
              <a:spcBef>
                <a:spcPts val="910"/>
              </a:spcBef>
              <a:spcAft>
                <a:spcPts val="0"/>
              </a:spcAft>
              <a:buSzPts val="1200"/>
              <a:buAutoNum type="alphaUcParenR"/>
              <a:tabLst>
                <a:tab pos="749935" algn="l"/>
              </a:tabLst>
            </a:pPr>
            <a:r>
              <a:rPr lang="en-US" sz="1200" dirty="0">
                <a:latin typeface="Times New Roman" panose="02020603050405020304" pitchFamily="18" charset="0"/>
                <a:ea typeface="Times New Roman" panose="02020603050405020304" pitchFamily="18" charset="0"/>
              </a:rPr>
              <a:t>Imaging</a:t>
            </a:r>
          </a:p>
          <a:p>
            <a:pPr marL="228600" indent="-228600">
              <a:spcBef>
                <a:spcPts val="910"/>
              </a:spcBef>
              <a:spcAft>
                <a:spcPts val="0"/>
              </a:spcAft>
              <a:buSzPts val="1200"/>
              <a:buAutoNum type="alphaUcParenR"/>
              <a:tabLst>
                <a:tab pos="749935" algn="l"/>
              </a:tabLst>
            </a:pPr>
            <a:r>
              <a:rPr lang="en-US" sz="1200" dirty="0">
                <a:latin typeface="Times New Roman" panose="02020603050405020304" pitchFamily="18" charset="0"/>
                <a:ea typeface="Times New Roman" panose="02020603050405020304" pitchFamily="18" charset="0"/>
              </a:rPr>
              <a:t>Image Flow</a:t>
            </a:r>
          </a:p>
          <a:p>
            <a:pPr mar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C) Once the disclosures have been received you will see those disclosures within “Image Flow”. Here is a screen shot of what you will see. If you do not see these documents, then FSB has not received disclosures back yet from the borrower(s).</a:t>
            </a:r>
          </a:p>
          <a:p>
            <a:pPr mar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	</a:t>
            </a:r>
          </a:p>
          <a:p>
            <a:pPr mar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seventh step, Underwriting Submission Process. </a:t>
            </a:r>
          </a:p>
          <a:p>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6D5FD214-AC8D-66A3-8741-08567EA2B287}"/>
              </a:ext>
            </a:extLst>
          </p:cNvPr>
          <p:cNvPicPr>
            <a:picLocks noChangeAspect="1"/>
          </p:cNvPicPr>
          <p:nvPr/>
        </p:nvPicPr>
        <p:blipFill>
          <a:blip r:embed="rId2"/>
          <a:stretch>
            <a:fillRect/>
          </a:stretch>
        </p:blipFill>
        <p:spPr>
          <a:xfrm>
            <a:off x="6937696" y="2101334"/>
            <a:ext cx="1831885" cy="1318344"/>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1EA7F3EC-E338-C5CC-CC5D-288D5C485D92}"/>
              </a:ext>
            </a:extLst>
          </p:cNvPr>
          <p:cNvPicPr>
            <a:picLocks noChangeAspect="1"/>
          </p:cNvPicPr>
          <p:nvPr/>
        </p:nvPicPr>
        <p:blipFill>
          <a:blip r:embed="rId3"/>
          <a:stretch>
            <a:fillRect/>
          </a:stretch>
        </p:blipFill>
        <p:spPr>
          <a:xfrm>
            <a:off x="9130743" y="4165133"/>
            <a:ext cx="1212882" cy="2520892"/>
          </a:xfrm>
          <a:prstGeom prst="rect">
            <a:avLst/>
          </a:prstGeom>
        </p:spPr>
      </p:pic>
    </p:spTree>
    <p:extLst>
      <p:ext uri="{BB962C8B-B14F-4D97-AF65-F5344CB8AC3E}">
        <p14:creationId xmlns:p14="http://schemas.microsoft.com/office/powerpoint/2010/main" val="344648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7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a:t>
            </a:r>
            <a:r>
              <a:rPr lang="en-US" sz="1400" b="1" kern="0" spc="-15" dirty="0">
                <a:latin typeface="Times New Roman" panose="02020603050405020304" pitchFamily="18" charset="0"/>
                <a:ea typeface="Times New Roman" panose="02020603050405020304" pitchFamily="18" charset="0"/>
              </a:rPr>
              <a:t>FSB Broker Underwriting Submission Process. (Continued)</a:t>
            </a:r>
          </a:p>
          <a:p>
            <a:pPr marL="63500" marR="0">
              <a:spcBef>
                <a:spcPts val="790"/>
              </a:spcBef>
              <a:spcAft>
                <a:spcPts val="0"/>
              </a:spcAft>
            </a:pPr>
            <a:r>
              <a:rPr lang="en-US" sz="1400" b="1" kern="0" spc="-15" dirty="0">
                <a:effectLst/>
                <a:latin typeface="Times New Roman" panose="02020603050405020304" pitchFamily="18" charset="0"/>
                <a:ea typeface="Times New Roman" panose="02020603050405020304" pitchFamily="18" charset="0"/>
              </a:rPr>
              <a:t>Underwriting Submission</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1) Once you have verified your disclosures are back to FSB you can submit your loan to our underwriting department.</a:t>
            </a: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2) Please upload your entire processing file into Image flow. From the Navigation Panel in </a:t>
            </a:r>
            <a:r>
              <a:rPr lang="en-US" sz="1200" dirty="0" err="1">
                <a:latin typeface="Times New Roman" panose="02020603050405020304" pitchFamily="18" charset="0"/>
                <a:ea typeface="Times New Roman" panose="02020603050405020304" pitchFamily="18" charset="0"/>
              </a:rPr>
              <a:t>MortgageBot</a:t>
            </a:r>
            <a:r>
              <a:rPr lang="en-US" sz="1200" dirty="0">
                <a:latin typeface="Times New Roman" panose="02020603050405020304" pitchFamily="18" charset="0"/>
                <a:ea typeface="Times New Roman" panose="02020603050405020304" pitchFamily="18" charset="0"/>
              </a:rPr>
              <a:t> select:</a:t>
            </a:r>
          </a:p>
          <a:p>
            <a:pPr marL="228600" indent="-228600">
              <a:spcBef>
                <a:spcPts val="910"/>
              </a:spcBef>
              <a:spcAft>
                <a:spcPts val="0"/>
              </a:spcAft>
              <a:buSzPts val="1200"/>
              <a:buAutoNum type="alphaUcParenR"/>
              <a:tabLst>
                <a:tab pos="749935" algn="l"/>
              </a:tabLst>
            </a:pPr>
            <a:r>
              <a:rPr lang="en-US" sz="1200" dirty="0">
                <a:latin typeface="Times New Roman" panose="02020603050405020304" pitchFamily="18" charset="0"/>
                <a:ea typeface="Times New Roman" panose="02020603050405020304" pitchFamily="18" charset="0"/>
              </a:rPr>
              <a:t>Imaging</a:t>
            </a:r>
          </a:p>
          <a:p>
            <a:pPr marL="228600" indent="-228600">
              <a:spcBef>
                <a:spcPts val="910"/>
              </a:spcBef>
              <a:spcAft>
                <a:spcPts val="0"/>
              </a:spcAft>
              <a:buSzPts val="1200"/>
              <a:buAutoNum type="alphaUcParenR"/>
              <a:tabLst>
                <a:tab pos="749935" algn="l"/>
              </a:tabLst>
            </a:pPr>
            <a:r>
              <a:rPr lang="en-US" sz="1200" dirty="0">
                <a:latin typeface="Times New Roman" panose="02020603050405020304" pitchFamily="18" charset="0"/>
                <a:ea typeface="Times New Roman" panose="02020603050405020304" pitchFamily="18" charset="0"/>
              </a:rPr>
              <a:t>Upload Document</a:t>
            </a:r>
          </a:p>
          <a:p>
            <a:pPr mar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C) Then select the “Folder” icon in the top left-hand corner and you will see your PDF file in that section. Then hit the drop-down arrow under “Document Type”.</a:t>
            </a: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seventh step, Underwriting Submission Process (continued).</a:t>
            </a:r>
          </a:p>
          <a:p>
            <a:endParaRPr lang="en-US" dirty="0"/>
          </a:p>
        </p:txBody>
      </p:sp>
      <p:pic>
        <p:nvPicPr>
          <p:cNvPr id="7" name="Picture 6">
            <a:extLst>
              <a:ext uri="{FF2B5EF4-FFF2-40B4-BE49-F238E27FC236}">
                <a16:creationId xmlns:a16="http://schemas.microsoft.com/office/drawing/2014/main" id="{5A2168F7-63B4-1ECA-F4E5-FA78BB2B02A8}"/>
              </a:ext>
            </a:extLst>
          </p:cNvPr>
          <p:cNvPicPr>
            <a:picLocks noChangeAspect="1"/>
          </p:cNvPicPr>
          <p:nvPr/>
        </p:nvPicPr>
        <p:blipFill>
          <a:blip r:embed="rId2"/>
          <a:stretch>
            <a:fillRect/>
          </a:stretch>
        </p:blipFill>
        <p:spPr>
          <a:xfrm>
            <a:off x="7267738" y="1929469"/>
            <a:ext cx="1790139" cy="1062440"/>
          </a:xfrm>
          <a:prstGeom prst="rect">
            <a:avLst/>
          </a:prstGeom>
        </p:spPr>
      </p:pic>
      <p:pic>
        <p:nvPicPr>
          <p:cNvPr id="10" name="Picture 9">
            <a:extLst>
              <a:ext uri="{FF2B5EF4-FFF2-40B4-BE49-F238E27FC236}">
                <a16:creationId xmlns:a16="http://schemas.microsoft.com/office/drawing/2014/main" id="{3E04B046-FF4B-9926-27A9-F763DA13928E}"/>
              </a:ext>
            </a:extLst>
          </p:cNvPr>
          <p:cNvPicPr>
            <a:picLocks noChangeAspect="1"/>
          </p:cNvPicPr>
          <p:nvPr/>
        </p:nvPicPr>
        <p:blipFill>
          <a:blip r:embed="rId3"/>
          <a:stretch>
            <a:fillRect/>
          </a:stretch>
        </p:blipFill>
        <p:spPr>
          <a:xfrm>
            <a:off x="5865718" y="3724712"/>
            <a:ext cx="3927129" cy="2744042"/>
          </a:xfrm>
          <a:prstGeom prst="rect">
            <a:avLst/>
          </a:prstGeom>
        </p:spPr>
      </p:pic>
    </p:spTree>
    <p:extLst>
      <p:ext uri="{BB962C8B-B14F-4D97-AF65-F5344CB8AC3E}">
        <p14:creationId xmlns:p14="http://schemas.microsoft.com/office/powerpoint/2010/main" val="2621635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fontScale="92500"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7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a:t>
            </a:r>
            <a:r>
              <a:rPr lang="en-US" sz="1400" b="1" kern="0" spc="-15" dirty="0">
                <a:latin typeface="Times New Roman" panose="02020603050405020304" pitchFamily="18" charset="0"/>
                <a:ea typeface="Times New Roman" panose="02020603050405020304" pitchFamily="18" charset="0"/>
              </a:rPr>
              <a:t>FSB Broker Underwriting Submission Process. (Continued)</a:t>
            </a:r>
          </a:p>
          <a:p>
            <a:pPr marL="63500" marR="0">
              <a:spcBef>
                <a:spcPts val="790"/>
              </a:spcBef>
              <a:spcAft>
                <a:spcPts val="0"/>
              </a:spcAft>
            </a:pPr>
            <a:r>
              <a:rPr lang="en-US" sz="1400" b="1" kern="0" spc="-15" dirty="0">
                <a:effectLst/>
                <a:latin typeface="Times New Roman" panose="02020603050405020304" pitchFamily="18" charset="0"/>
                <a:ea typeface="Times New Roman" panose="02020603050405020304" pitchFamily="18" charset="0"/>
              </a:rPr>
              <a:t>Underwriting Submission (Continued)</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rPr>
              <a:t>D) Under the “Document Type” arrow drop-down you will see “Submission Package”, then hit the “Submit” button in the top right-hand side. Please see the screen shot below:</a:t>
            </a: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r>
              <a:rPr lang="en-US" sz="1200" b="1" dirty="0">
                <a:latin typeface="Times New Roman" panose="02020603050405020304" pitchFamily="18" charset="0"/>
              </a:rPr>
              <a:t>Further Notes about Uploading Documents:</a:t>
            </a:r>
          </a:p>
          <a:p>
            <a:pPr marL="0" indent="0">
              <a:spcBef>
                <a:spcPts val="910"/>
              </a:spcBef>
              <a:spcAft>
                <a:spcPts val="0"/>
              </a:spcAft>
              <a:buSzPts val="1200"/>
              <a:buNone/>
              <a:tabLst>
                <a:tab pos="749935" algn="l"/>
              </a:tabLst>
            </a:pPr>
            <a:r>
              <a:rPr lang="en-US" sz="1200" dirty="0">
                <a:latin typeface="Times New Roman" panose="02020603050405020304" pitchFamily="18" charset="0"/>
              </a:rPr>
              <a:t>1) You will notice that “Submission Package” always is at the top of the drop-down. FSB does NOT want Brokers to select any other label when submitting new Broker files to be underwritten. Our internal staff will use the additional labels after you submit each loan.</a:t>
            </a:r>
          </a:p>
          <a:p>
            <a:pPr marL="0" indent="0">
              <a:spcBef>
                <a:spcPts val="910"/>
              </a:spcBef>
              <a:spcAft>
                <a:spcPts val="0"/>
              </a:spcAft>
              <a:buSzPts val="1200"/>
              <a:buNone/>
              <a:tabLst>
                <a:tab pos="749935" algn="l"/>
              </a:tabLst>
            </a:pPr>
            <a:r>
              <a:rPr lang="en-US" sz="1200" dirty="0">
                <a:latin typeface="Times New Roman" panose="02020603050405020304" pitchFamily="18" charset="0"/>
              </a:rPr>
              <a:t>2) Please make sure that your submission package fully uploaded to Image Flow. Sometimes you may have to upload numerous “Submission Packages” on each loan depending upon the size of your PDF documents.</a:t>
            </a:r>
          </a:p>
          <a:p>
            <a:pPr marL="0" indent="0">
              <a:spcBef>
                <a:spcPts val="910"/>
              </a:spcBef>
              <a:spcAft>
                <a:spcPts val="0"/>
              </a:spcAft>
              <a:buSzPts val="1200"/>
              <a:buNone/>
              <a:tabLst>
                <a:tab pos="749935" algn="l"/>
              </a:tabLst>
            </a:pPr>
            <a:r>
              <a:rPr lang="en-US" sz="1200" dirty="0">
                <a:latin typeface="Times New Roman" panose="02020603050405020304" pitchFamily="18" charset="0"/>
              </a:rPr>
              <a:t>3) Make sure that your submission includes the proper credit report that you are using on each loan submission.</a:t>
            </a:r>
          </a:p>
          <a:p>
            <a:pPr marL="0" indent="0">
              <a:spcBef>
                <a:spcPts val="910"/>
              </a:spcBef>
              <a:spcAft>
                <a:spcPts val="0"/>
              </a:spcAft>
              <a:buSzPts val="1200"/>
              <a:buNone/>
              <a:tabLst>
                <a:tab pos="749935" algn="l"/>
              </a:tabLst>
            </a:pPr>
            <a:r>
              <a:rPr lang="en-US" sz="1200" b="1" dirty="0">
                <a:latin typeface="Times New Roman" panose="02020603050405020304" pitchFamily="18" charset="0"/>
              </a:rPr>
              <a:t>NOTE – YOU ARE NOT YET DONE WITH THIS WORKFLOW CONTINUE TO THE NEXT PAGE IN THIS PRESENTATION.</a:t>
            </a:r>
            <a:endParaRPr lang="en-US" sz="1200" b="1"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seventh step, Underwriting Submission Process (continued).</a:t>
            </a:r>
          </a:p>
          <a:p>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91E0E157-0003-BCF5-F91E-45D8DD482DBB}"/>
              </a:ext>
            </a:extLst>
          </p:cNvPr>
          <p:cNvPicPr>
            <a:picLocks noChangeAspect="1"/>
          </p:cNvPicPr>
          <p:nvPr/>
        </p:nvPicPr>
        <p:blipFill>
          <a:blip r:embed="rId2"/>
          <a:stretch>
            <a:fillRect/>
          </a:stretch>
        </p:blipFill>
        <p:spPr>
          <a:xfrm>
            <a:off x="5827550" y="1593909"/>
            <a:ext cx="3600825" cy="2700618"/>
          </a:xfrm>
          <a:prstGeom prst="rect">
            <a:avLst/>
          </a:prstGeom>
        </p:spPr>
      </p:pic>
    </p:spTree>
    <p:extLst>
      <p:ext uri="{BB962C8B-B14F-4D97-AF65-F5344CB8AC3E}">
        <p14:creationId xmlns:p14="http://schemas.microsoft.com/office/powerpoint/2010/main" val="2739256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7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a:t>
            </a:r>
            <a:r>
              <a:rPr lang="en-US" sz="1400" b="1" kern="0" spc="-15" dirty="0">
                <a:latin typeface="Times New Roman" panose="02020603050405020304" pitchFamily="18" charset="0"/>
                <a:ea typeface="Times New Roman" panose="02020603050405020304" pitchFamily="18" charset="0"/>
              </a:rPr>
              <a:t>FSB Broker Underwriting Submission Process. (Continued)</a:t>
            </a:r>
          </a:p>
          <a:p>
            <a:pPr marL="63500" marR="0">
              <a:spcBef>
                <a:spcPts val="790"/>
              </a:spcBef>
              <a:spcAft>
                <a:spcPts val="0"/>
              </a:spcAft>
            </a:pPr>
            <a:r>
              <a:rPr lang="en-US" sz="1400" b="1" kern="0" spc="-15" dirty="0">
                <a:effectLst/>
                <a:latin typeface="Times New Roman" panose="02020603050405020304" pitchFamily="18" charset="0"/>
                <a:ea typeface="Times New Roman" panose="02020603050405020304" pitchFamily="18" charset="0"/>
              </a:rPr>
              <a:t>Underwriting Submission (Continued)</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rPr>
              <a:t>E) Once your submission package(s) are uploaded, it is time to submit your loan to underwriting. Under the Navigation Panel, go-to “Actions”, then select “Final”.  </a:t>
            </a:r>
            <a:r>
              <a:rPr lang="en-US" sz="1200" b="1" dirty="0">
                <a:latin typeface="Times New Roman" panose="02020603050405020304" pitchFamily="18" charset="0"/>
              </a:rPr>
              <a:t>Each time you submit to our underwriting department, you must repeat this process. </a:t>
            </a:r>
            <a:r>
              <a:rPr lang="en-US" sz="1200" dirty="0">
                <a:latin typeface="Times New Roman" panose="02020603050405020304" pitchFamily="18" charset="0"/>
              </a:rPr>
              <a:t>Please see a screen shot of what you will see:</a:t>
            </a: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r>
              <a:rPr lang="en-US" sz="1200" b="1" dirty="0">
                <a:latin typeface="Times New Roman" panose="02020603050405020304" pitchFamily="18" charset="0"/>
              </a:rPr>
              <a:t>Final FSB Internal Steps Prior to Underwriting Submission:</a:t>
            </a:r>
          </a:p>
          <a:p>
            <a:pPr marL="0" indent="0">
              <a:spcBef>
                <a:spcPts val="910"/>
              </a:spcBef>
              <a:spcAft>
                <a:spcPts val="0"/>
              </a:spcAft>
              <a:buSzPts val="1200"/>
              <a:buNone/>
              <a:tabLst>
                <a:tab pos="749935" algn="l"/>
              </a:tabLst>
            </a:pPr>
            <a:r>
              <a:rPr lang="en-US" sz="1200" dirty="0">
                <a:latin typeface="Times New Roman" panose="02020603050405020304" pitchFamily="18" charset="0"/>
              </a:rPr>
              <a:t>1) After you “Final” each loan submission our internal team will order a flood certificate and upload to Image Flow, Upload MI Cert (I/A), Run AUS if you did not do so prior (always run GUS on USDA loans), and order tax transcripts (I/A) for each loan. Due to this, each loan will move to our underwriting department within 2 hours of you “</a:t>
            </a:r>
            <a:r>
              <a:rPr lang="en-US" sz="1200" dirty="0" err="1">
                <a:latin typeface="Times New Roman" panose="02020603050405020304" pitchFamily="18" charset="0"/>
              </a:rPr>
              <a:t>Finaling</a:t>
            </a:r>
            <a:r>
              <a:rPr lang="en-US" sz="1200" dirty="0">
                <a:latin typeface="Times New Roman" panose="02020603050405020304" pitchFamily="18" charset="0"/>
              </a:rPr>
              <a:t>” each loan.</a:t>
            </a:r>
          </a:p>
          <a:p>
            <a:pPr marL="0" indent="0">
              <a:spcBef>
                <a:spcPts val="910"/>
              </a:spcBef>
              <a:spcAft>
                <a:spcPts val="0"/>
              </a:spcAft>
              <a:buSzPts val="1200"/>
              <a:buNone/>
              <a:tabLst>
                <a:tab pos="749935" algn="l"/>
              </a:tabLst>
            </a:pPr>
            <a:r>
              <a:rPr lang="en-US" sz="1200" dirty="0">
                <a:latin typeface="Times New Roman" panose="02020603050405020304" pitchFamily="18" charset="0"/>
              </a:rPr>
              <a:t>2) FSB’s internal team may contact you at this stage if we have any significant concerns or need further data to run an AUS, if the broker did not do that prior.</a:t>
            </a: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marL="0" indent="0">
              <a:spcBef>
                <a:spcPts val="910"/>
              </a:spcBef>
              <a:spcAft>
                <a:spcPts val="0"/>
              </a:spcAft>
              <a:buSzPts val="1200"/>
              <a:buNone/>
              <a:tabLst>
                <a:tab pos="749935" algn="l"/>
              </a:tabLst>
            </a:pPr>
            <a:endParaRPr lang="en-US" sz="1200" dirty="0">
              <a:latin typeface="Times New Roman" panose="02020603050405020304" pitchFamily="18" charset="0"/>
            </a:endParaRPr>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fontScale="92500"/>
          </a:bodyPr>
          <a:lstStyle/>
          <a:p>
            <a:r>
              <a:rPr lang="en-US" dirty="0"/>
              <a:t>Please see the steps on the right for the seventh step, Underwriting Submission Process (continued).</a:t>
            </a:r>
          </a:p>
          <a:p>
            <a:pPr marL="0" indent="0">
              <a:spcBef>
                <a:spcPts val="910"/>
              </a:spcBef>
              <a:spcAft>
                <a:spcPts val="0"/>
              </a:spcAft>
              <a:buSzPts val="1200"/>
              <a:buNone/>
              <a:tabLst>
                <a:tab pos="749935" algn="l"/>
              </a:tabLst>
            </a:pPr>
            <a:r>
              <a:rPr lang="en-US" sz="1600" dirty="0">
                <a:latin typeface="Times New Roman" panose="02020603050405020304" pitchFamily="18" charset="0"/>
              </a:rPr>
              <a:t>1) After you “Final” each loan submission our internal team will order a flood certificate and upload to Image Flow, Upload MI Cert (I/A), Run AUS if you did not do so prior (always run GUS on USDA loans), and order tax transcripts (I/A) for each loan. Due to this, each loan will move to our underwriting department within 2 hours of you “</a:t>
            </a:r>
            <a:r>
              <a:rPr lang="en-US" sz="1600" dirty="0" err="1">
                <a:latin typeface="Times New Roman" panose="02020603050405020304" pitchFamily="18" charset="0"/>
              </a:rPr>
              <a:t>Finaling</a:t>
            </a:r>
            <a:r>
              <a:rPr lang="en-US" sz="1600" dirty="0">
                <a:latin typeface="Times New Roman" panose="02020603050405020304" pitchFamily="18" charset="0"/>
              </a:rPr>
              <a:t>” each loan.</a:t>
            </a:r>
          </a:p>
          <a:p>
            <a:pPr marL="0" indent="0">
              <a:spcBef>
                <a:spcPts val="910"/>
              </a:spcBef>
              <a:spcAft>
                <a:spcPts val="0"/>
              </a:spcAft>
              <a:buSzPts val="1200"/>
              <a:buNone/>
              <a:tabLst>
                <a:tab pos="749935" algn="l"/>
              </a:tabLst>
            </a:pPr>
            <a:r>
              <a:rPr lang="en-US" sz="1600" dirty="0">
                <a:latin typeface="Times New Roman" panose="02020603050405020304" pitchFamily="18" charset="0"/>
              </a:rPr>
              <a:t>2) FSB’s internal team may contact you at this stage if we have any significant concerns or need further data to run an AUS, if the broker did not do that prior.</a:t>
            </a:r>
          </a:p>
          <a:p>
            <a:endParaRPr lang="en-US" dirty="0"/>
          </a:p>
        </p:txBody>
      </p:sp>
      <p:pic>
        <p:nvPicPr>
          <p:cNvPr id="9" name="Picture 8" descr="Diagram&#10;&#10;Description automatically generated with low confidence">
            <a:extLst>
              <a:ext uri="{FF2B5EF4-FFF2-40B4-BE49-F238E27FC236}">
                <a16:creationId xmlns:a16="http://schemas.microsoft.com/office/drawing/2014/main" id="{26A48E29-F0E1-CE2B-AC62-7D3F63374471}"/>
              </a:ext>
            </a:extLst>
          </p:cNvPr>
          <p:cNvPicPr>
            <a:picLocks noChangeAspect="1"/>
          </p:cNvPicPr>
          <p:nvPr/>
        </p:nvPicPr>
        <p:blipFill>
          <a:blip r:embed="rId2"/>
          <a:stretch>
            <a:fillRect/>
          </a:stretch>
        </p:blipFill>
        <p:spPr>
          <a:xfrm>
            <a:off x="5867400" y="1957689"/>
            <a:ext cx="1582407" cy="2637346"/>
          </a:xfrm>
          <a:prstGeom prst="rect">
            <a:avLst/>
          </a:prstGeom>
        </p:spPr>
      </p:pic>
    </p:spTree>
    <p:extLst>
      <p:ext uri="{BB962C8B-B14F-4D97-AF65-F5344CB8AC3E}">
        <p14:creationId xmlns:p14="http://schemas.microsoft.com/office/powerpoint/2010/main" val="3018459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8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Understanding our </a:t>
            </a:r>
            <a:r>
              <a:rPr lang="en-US" sz="1400" b="1" kern="0" spc="-15" dirty="0">
                <a:latin typeface="Times New Roman" panose="02020603050405020304" pitchFamily="18" charset="0"/>
                <a:ea typeface="Times New Roman" panose="02020603050405020304" pitchFamily="18" charset="0"/>
              </a:rPr>
              <a:t>FSB Approval and Broker Underwriting 	Resubmission Process.</a:t>
            </a:r>
          </a:p>
          <a:p>
            <a:pPr marL="63500" marR="0">
              <a:spcBef>
                <a:spcPts val="790"/>
              </a:spcBef>
              <a:spcAft>
                <a:spcPts val="0"/>
              </a:spcAft>
            </a:pPr>
            <a:r>
              <a:rPr lang="en-US" sz="1400" b="1" kern="0" spc="-15" dirty="0">
                <a:effectLst/>
                <a:latin typeface="Times New Roman" panose="02020603050405020304" pitchFamily="18" charset="0"/>
                <a:ea typeface="Times New Roman" panose="02020603050405020304" pitchFamily="18" charset="0"/>
              </a:rPr>
              <a:t>Understanding our FSB Ap</a:t>
            </a:r>
            <a:r>
              <a:rPr lang="en-US" sz="1400" b="1" kern="0" spc="-15" dirty="0">
                <a:latin typeface="Times New Roman" panose="02020603050405020304" pitchFamily="18" charset="0"/>
                <a:ea typeface="Times New Roman" panose="02020603050405020304" pitchFamily="18" charset="0"/>
              </a:rPr>
              <a:t>proval</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1) We have a helpful tutorial to teach you how to view each Underwriting Approval Notice. </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Mortgage Support Resources</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Document Library</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Scroll down to our “Mortgage Bot and Support” section</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See “</a:t>
            </a:r>
            <a:r>
              <a:rPr lang="en-US" sz="1400" b="0" i="0" dirty="0">
                <a:solidFill>
                  <a:srgbClr val="3A586E"/>
                </a:solidFill>
                <a:effectLst/>
                <a:latin typeface="PT Sans" panose="020B0503020203020204" pitchFamily="34" charset="0"/>
              </a:rPr>
              <a:t>How to view the Conditional Approval</a:t>
            </a:r>
            <a:r>
              <a:rPr lang="en-US" sz="1500" b="0" i="0" dirty="0">
                <a:solidFill>
                  <a:srgbClr val="3A586E"/>
                </a:solidFill>
                <a:effectLst/>
                <a:latin typeface="Times New Roman" panose="02020603050405020304" pitchFamily="18" charset="0"/>
              </a:rPr>
              <a:t>” (Insert Link later)</a:t>
            </a:r>
          </a:p>
          <a:p>
            <a:pPr marL="0" indent="0">
              <a:spcBef>
                <a:spcPts val="910"/>
              </a:spcBef>
              <a:spcAft>
                <a:spcPts val="0"/>
              </a:spcAft>
              <a:buSzPts val="1200"/>
              <a:buNone/>
              <a:tabLst>
                <a:tab pos="749935" algn="l"/>
              </a:tabLst>
            </a:pPr>
            <a:endParaRPr lang="en-US" sz="1500" b="0" i="0" spc="-5" dirty="0">
              <a:solidFill>
                <a:srgbClr val="3A586E"/>
              </a:solidFill>
              <a:effectLst/>
              <a:latin typeface="Times New Roman" panose="02020603050405020304" pitchFamily="18" charset="0"/>
            </a:endParaRPr>
          </a:p>
          <a:p>
            <a:pPr>
              <a:spcBef>
                <a:spcPts val="910"/>
              </a:spcBef>
              <a:spcAft>
                <a:spcPts val="0"/>
              </a:spcAft>
              <a:buSzPts val="1200"/>
              <a:tabLst>
                <a:tab pos="749935" algn="l"/>
              </a:tabLst>
            </a:pPr>
            <a:r>
              <a:rPr lang="en-US" sz="1500" b="1" spc="-5" dirty="0">
                <a:solidFill>
                  <a:srgbClr val="3A586E"/>
                </a:solidFill>
                <a:latin typeface="Times New Roman" panose="02020603050405020304" pitchFamily="18" charset="0"/>
                <a:ea typeface="Times New Roman" panose="02020603050405020304" pitchFamily="18" charset="0"/>
              </a:rPr>
              <a:t>Resubmitting Conditions to Underwriting</a:t>
            </a:r>
            <a:endParaRPr lang="en-US" sz="1500" b="1" dirty="0">
              <a:solidFill>
                <a:schemeClr val="tx1"/>
              </a:solidFill>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500" dirty="0">
                <a:latin typeface="Times New Roman" panose="02020603050405020304" pitchFamily="18" charset="0"/>
                <a:ea typeface="Times New Roman" panose="02020603050405020304" pitchFamily="18" charset="0"/>
              </a:rPr>
              <a:t>1) We have a helpful tutorial to teach you how to upload your conditions to </a:t>
            </a:r>
            <a:r>
              <a:rPr lang="en-US" sz="1500" dirty="0" err="1">
                <a:latin typeface="Times New Roman" panose="02020603050405020304" pitchFamily="18" charset="0"/>
                <a:ea typeface="Times New Roman" panose="02020603050405020304" pitchFamily="18" charset="0"/>
              </a:rPr>
              <a:t>MortgageBot</a:t>
            </a:r>
            <a:r>
              <a:rPr lang="en-US" sz="1500" dirty="0">
                <a:latin typeface="Times New Roman" panose="02020603050405020304" pitchFamily="18" charset="0"/>
                <a:ea typeface="Times New Roman" panose="02020603050405020304" pitchFamily="18" charset="0"/>
              </a:rPr>
              <a:t>.</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Mortgage Support Resources</a:t>
            </a:r>
          </a:p>
          <a:p>
            <a:pPr marL="228600" indent="-228600">
              <a:spcBef>
                <a:spcPts val="910"/>
              </a:spcBef>
              <a:spcAft>
                <a:spcPts val="0"/>
              </a:spcAft>
              <a:buSzPts val="1200"/>
              <a:buAutoNum type="alphaUcParenR"/>
              <a:tabLst>
                <a:tab pos="749935" algn="l"/>
              </a:tabLst>
            </a:pPr>
            <a:r>
              <a:rPr lang="en-US" sz="1500" dirty="0" err="1">
                <a:latin typeface="Times New Roman" panose="02020603050405020304" pitchFamily="18" charset="0"/>
                <a:ea typeface="Times New Roman" panose="02020603050405020304" pitchFamily="18" charset="0"/>
              </a:rPr>
              <a:t>Goto</a:t>
            </a:r>
            <a:r>
              <a:rPr lang="en-US" sz="1500" dirty="0">
                <a:latin typeface="Times New Roman" panose="02020603050405020304" pitchFamily="18" charset="0"/>
                <a:ea typeface="Times New Roman" panose="02020603050405020304" pitchFamily="18" charset="0"/>
              </a:rPr>
              <a:t> Document Library</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Scroll down to our “How-To” section</a:t>
            </a:r>
          </a:p>
          <a:p>
            <a:pPr marL="228600" indent="-228600">
              <a:spcBef>
                <a:spcPts val="910"/>
              </a:spcBef>
              <a:spcAft>
                <a:spcPts val="0"/>
              </a:spcAft>
              <a:buSzPts val="1200"/>
              <a:buAutoNum type="alphaUcParenR"/>
              <a:tabLst>
                <a:tab pos="749935" algn="l"/>
              </a:tabLst>
            </a:pPr>
            <a:r>
              <a:rPr lang="en-US" sz="1500" dirty="0">
                <a:latin typeface="Times New Roman" panose="02020603050405020304" pitchFamily="18" charset="0"/>
                <a:ea typeface="Times New Roman" panose="02020603050405020304" pitchFamily="18" charset="0"/>
              </a:rPr>
              <a:t>See “</a:t>
            </a:r>
            <a:r>
              <a:rPr lang="en-US" sz="1400" b="0" i="0" dirty="0">
                <a:solidFill>
                  <a:srgbClr val="3A586E"/>
                </a:solidFill>
                <a:effectLst/>
                <a:latin typeface="PT Sans" panose="020B0503020203020204" pitchFamily="34" charset="0"/>
              </a:rPr>
              <a:t>How to Upload Conditions (The Easy Way)</a:t>
            </a:r>
            <a:r>
              <a:rPr lang="en-US" sz="1500" b="0" i="0" dirty="0">
                <a:solidFill>
                  <a:srgbClr val="3A586E"/>
                </a:solidFill>
                <a:effectLst/>
                <a:latin typeface="Times New Roman" panose="02020603050405020304" pitchFamily="18" charset="0"/>
              </a:rPr>
              <a:t>” (Insert Link later)</a:t>
            </a:r>
            <a:endParaRPr lang="en-US" sz="15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6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r>
              <a:rPr lang="en-US" sz="1600" spc="-5" dirty="0">
                <a:latin typeface="Times New Roman" panose="02020603050405020304" pitchFamily="18" charset="0"/>
                <a:ea typeface="Times New Roman" panose="02020603050405020304" pitchFamily="18" charset="0"/>
              </a:rPr>
              <a:t>2) </a:t>
            </a:r>
            <a:r>
              <a:rPr lang="en-US" sz="1600" b="1" spc="-5" dirty="0">
                <a:latin typeface="Times New Roman" panose="02020603050405020304" pitchFamily="18" charset="0"/>
                <a:ea typeface="Times New Roman" panose="02020603050405020304" pitchFamily="18" charset="0"/>
              </a:rPr>
              <a:t>DO NOT FORGET TO “FINAL” YOUR LOAN AGAIN. SEE THE SAME STEPS UNDER THE </a:t>
            </a:r>
            <a:r>
              <a:rPr lang="en-US" sz="1600" b="1" kern="0" spc="-15" dirty="0">
                <a:latin typeface="Times New Roman" panose="02020603050405020304" pitchFamily="18" charset="0"/>
                <a:ea typeface="Times New Roman" panose="02020603050405020304" pitchFamily="18" charset="0"/>
              </a:rPr>
              <a:t>FSB BROKER UNDERWRITING SUBMISSION PROCESS IN THIS PRESENTATION.</a:t>
            </a:r>
            <a:endParaRPr lang="en-US" sz="16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eight step, Understanding our Underwriting Approval form, and Underwriting Re-Submission Process. </a:t>
            </a:r>
          </a:p>
          <a:p>
            <a:endParaRPr lang="en-US" dirty="0"/>
          </a:p>
        </p:txBody>
      </p:sp>
    </p:spTree>
    <p:extLst>
      <p:ext uri="{BB962C8B-B14F-4D97-AF65-F5344CB8AC3E}">
        <p14:creationId xmlns:p14="http://schemas.microsoft.com/office/powerpoint/2010/main" val="1021484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fontScale="47500" lnSpcReduction="20000"/>
          </a:bodyPr>
          <a:lstStyle/>
          <a:p>
            <a:pPr>
              <a:buFont typeface="Wingdings" panose="05000000000000000000" pitchFamily="2" charset="2"/>
              <a:buChar char="ü"/>
            </a:pPr>
            <a:r>
              <a:rPr lang="en-US" sz="3100" b="1" dirty="0"/>
              <a:t>Initial Loan Set Up Steps:</a:t>
            </a:r>
          </a:p>
          <a:p>
            <a:pPr marL="63500" marR="0">
              <a:spcBef>
                <a:spcPts val="790"/>
              </a:spcBef>
              <a:spcAft>
                <a:spcPts val="0"/>
              </a:spcAft>
            </a:pPr>
            <a:r>
              <a:rPr lang="en-US" sz="3100" b="1" kern="0" dirty="0">
                <a:effectLst/>
                <a:latin typeface="Times New Roman" panose="02020603050405020304" pitchFamily="18" charset="0"/>
                <a:ea typeface="Times New Roman" panose="02020603050405020304" pitchFamily="18" charset="0"/>
              </a:rPr>
              <a:t>Step</a:t>
            </a:r>
            <a:r>
              <a:rPr lang="en-US" sz="3100" b="1" kern="0" spc="-15" dirty="0">
                <a:effectLst/>
                <a:latin typeface="Times New Roman" panose="02020603050405020304" pitchFamily="18" charset="0"/>
                <a:ea typeface="Times New Roman" panose="02020603050405020304" pitchFamily="18" charset="0"/>
              </a:rPr>
              <a:t> 8 </a:t>
            </a:r>
            <a:r>
              <a:rPr lang="en-US" sz="3100" b="1" kern="0" dirty="0">
                <a:effectLst/>
                <a:latin typeface="Times New Roman" panose="02020603050405020304" pitchFamily="18" charset="0"/>
                <a:ea typeface="Times New Roman" panose="02020603050405020304" pitchFamily="18" charset="0"/>
              </a:rPr>
              <a:t>–</a:t>
            </a:r>
            <a:r>
              <a:rPr lang="en-US" sz="3100" b="1" kern="0" spc="-15" dirty="0">
                <a:effectLst/>
                <a:latin typeface="Times New Roman" panose="02020603050405020304" pitchFamily="18" charset="0"/>
                <a:ea typeface="Times New Roman" panose="02020603050405020304" pitchFamily="18" charset="0"/>
              </a:rPr>
              <a:t> Understanding our </a:t>
            </a:r>
            <a:r>
              <a:rPr lang="en-US" sz="3100" b="1" kern="0" spc="-15" dirty="0">
                <a:latin typeface="Times New Roman" panose="02020603050405020304" pitchFamily="18" charset="0"/>
                <a:ea typeface="Times New Roman" panose="02020603050405020304" pitchFamily="18" charset="0"/>
              </a:rPr>
              <a:t>FSB Approval and Broker Underwriting 	Resubmission Process. (Continued)</a:t>
            </a:r>
          </a:p>
          <a:p>
            <a:pPr marL="63500" marR="0">
              <a:spcBef>
                <a:spcPts val="790"/>
              </a:spcBef>
              <a:spcAft>
                <a:spcPts val="0"/>
              </a:spcAft>
            </a:pPr>
            <a:r>
              <a:rPr lang="en-US" sz="3100" b="1" kern="0" spc="-15" dirty="0">
                <a:effectLst/>
                <a:latin typeface="Times New Roman" panose="02020603050405020304" pitchFamily="18" charset="0"/>
                <a:ea typeface="Times New Roman" panose="02020603050405020304" pitchFamily="18" charset="0"/>
              </a:rPr>
              <a:t>Underwriting Resubmission Process – ICD Req</a:t>
            </a:r>
            <a:r>
              <a:rPr lang="en-US" sz="3100" b="1" kern="0" spc="-15" dirty="0">
                <a:latin typeface="Times New Roman" panose="02020603050405020304" pitchFamily="18" charset="0"/>
                <a:ea typeface="Times New Roman" panose="02020603050405020304" pitchFamily="18" charset="0"/>
              </a:rPr>
              <a:t>uest</a:t>
            </a:r>
            <a:endParaRPr lang="en-US" sz="31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2300" dirty="0">
                <a:latin typeface="Times New Roman" panose="02020603050405020304" pitchFamily="18" charset="0"/>
                <a:ea typeface="Times New Roman" panose="02020603050405020304" pitchFamily="18" charset="0"/>
              </a:rPr>
              <a:t>3</a:t>
            </a:r>
            <a:r>
              <a:rPr lang="en-US" sz="2300" spc="-5" dirty="0">
                <a:latin typeface="Times New Roman" panose="02020603050405020304" pitchFamily="18" charset="0"/>
                <a:ea typeface="Times New Roman" panose="02020603050405020304" pitchFamily="18" charset="0"/>
              </a:rPr>
              <a:t>) </a:t>
            </a:r>
            <a:r>
              <a:rPr lang="en-US" sz="2300" dirty="0">
                <a:latin typeface="Times New Roman" panose="02020603050405020304" pitchFamily="18" charset="0"/>
                <a:cs typeface="Times New Roman" panose="02020603050405020304" pitchFamily="18" charset="0"/>
              </a:rPr>
              <a:t>FSB does not require any type of form to prepare an ICD to send out to borrower(s), however, you must upload a preliminary (prelim) CD into your final resubmission to underwriting for FSB to properly prepare an ICD.</a:t>
            </a:r>
          </a:p>
          <a:p>
            <a:pPr marL="0" indent="0">
              <a:spcBef>
                <a:spcPts val="910"/>
              </a:spcBef>
              <a:spcAft>
                <a:spcPts val="0"/>
              </a:spcAft>
              <a:buSzPts val="1200"/>
              <a:buNone/>
              <a:tabLst>
                <a:tab pos="749935" algn="l"/>
              </a:tabLst>
            </a:pPr>
            <a:r>
              <a:rPr lang="en-US" sz="2300" dirty="0">
                <a:latin typeface="Times New Roman" panose="02020603050405020304" pitchFamily="18" charset="0"/>
                <a:cs typeface="Times New Roman" panose="02020603050405020304" pitchFamily="18" charset="0"/>
              </a:rPr>
              <a:t>4) Though we do not require an ICD request form to be uploaded into </a:t>
            </a:r>
            <a:r>
              <a:rPr lang="en-US" sz="2300" dirty="0" err="1">
                <a:latin typeface="Times New Roman" panose="02020603050405020304" pitchFamily="18" charset="0"/>
                <a:cs typeface="Times New Roman" panose="02020603050405020304" pitchFamily="18" charset="0"/>
              </a:rPr>
              <a:t>MortgageBot</a:t>
            </a:r>
            <a:r>
              <a:rPr lang="en-US" sz="2300" dirty="0">
                <a:latin typeface="Times New Roman" panose="02020603050405020304" pitchFamily="18" charset="0"/>
                <a:cs typeface="Times New Roman" panose="02020603050405020304" pitchFamily="18" charset="0"/>
              </a:rPr>
              <a:t> for ICD creation, you may upload one instead of proceeding to the next step in this work-flow. The form should be uploaded to Image Flow as “Early Closing Disclosure Request Form”. In order to procure this form please </a:t>
            </a:r>
            <a:r>
              <a:rPr lang="en-US" sz="2300" dirty="0" err="1">
                <a:latin typeface="Times New Roman" panose="02020603050405020304" pitchFamily="18" charset="0"/>
                <a:cs typeface="Times New Roman" panose="02020603050405020304" pitchFamily="18" charset="0"/>
              </a:rPr>
              <a:t>goto</a:t>
            </a:r>
            <a:r>
              <a:rPr lang="en-US" sz="2300" dirty="0">
                <a:latin typeface="Times New Roman" panose="02020603050405020304" pitchFamily="18" charset="0"/>
                <a:cs typeface="Times New Roman" panose="02020603050405020304" pitchFamily="18" charset="0"/>
              </a:rPr>
              <a:t>:</a:t>
            </a:r>
          </a:p>
          <a:p>
            <a:pPr marL="228600" indent="-228600">
              <a:spcBef>
                <a:spcPts val="910"/>
              </a:spcBef>
              <a:spcAft>
                <a:spcPts val="0"/>
              </a:spcAft>
              <a:buSzPts val="1200"/>
              <a:buAutoNum type="alphaUcParenR"/>
              <a:tabLst>
                <a:tab pos="749935" algn="l"/>
              </a:tabLst>
            </a:pPr>
            <a:r>
              <a:rPr lang="en-US" sz="2300" dirty="0" err="1">
                <a:latin typeface="Times New Roman" panose="02020603050405020304" pitchFamily="18" charset="0"/>
                <a:ea typeface="Times New Roman" panose="02020603050405020304" pitchFamily="18" charset="0"/>
              </a:rPr>
              <a:t>Goto</a:t>
            </a:r>
            <a:r>
              <a:rPr lang="en-US" sz="2300" dirty="0">
                <a:latin typeface="Times New Roman" panose="02020603050405020304" pitchFamily="18" charset="0"/>
                <a:ea typeface="Times New Roman" panose="02020603050405020304" pitchFamily="18" charset="0"/>
              </a:rPr>
              <a:t> Mortgage Support Resources</a:t>
            </a:r>
          </a:p>
          <a:p>
            <a:pPr marL="228600" indent="-228600">
              <a:spcBef>
                <a:spcPts val="910"/>
              </a:spcBef>
              <a:spcAft>
                <a:spcPts val="0"/>
              </a:spcAft>
              <a:buSzPts val="1200"/>
              <a:buAutoNum type="alphaUcParenR"/>
              <a:tabLst>
                <a:tab pos="749935" algn="l"/>
              </a:tabLst>
            </a:pPr>
            <a:r>
              <a:rPr lang="en-US" sz="2300" dirty="0" err="1">
                <a:latin typeface="Times New Roman" panose="02020603050405020304" pitchFamily="18" charset="0"/>
                <a:ea typeface="Times New Roman" panose="02020603050405020304" pitchFamily="18" charset="0"/>
              </a:rPr>
              <a:t>Goto</a:t>
            </a:r>
            <a:r>
              <a:rPr lang="en-US" sz="2300" dirty="0">
                <a:latin typeface="Times New Roman" panose="02020603050405020304" pitchFamily="18" charset="0"/>
                <a:ea typeface="Times New Roman" panose="02020603050405020304" pitchFamily="18" charset="0"/>
              </a:rPr>
              <a:t> Document Library</a:t>
            </a:r>
          </a:p>
          <a:p>
            <a:pPr marL="228600" indent="-228600">
              <a:spcBef>
                <a:spcPts val="910"/>
              </a:spcBef>
              <a:spcAft>
                <a:spcPts val="0"/>
              </a:spcAft>
              <a:buSzPts val="1200"/>
              <a:buAutoNum type="alphaUcParenR"/>
              <a:tabLst>
                <a:tab pos="749935" algn="l"/>
              </a:tabLst>
            </a:pPr>
            <a:r>
              <a:rPr lang="en-US" sz="2300" dirty="0">
                <a:latin typeface="Times New Roman" panose="02020603050405020304" pitchFamily="18" charset="0"/>
                <a:ea typeface="Times New Roman" panose="02020603050405020304" pitchFamily="18" charset="0"/>
              </a:rPr>
              <a:t>Scroll down to our “How-To” section</a:t>
            </a:r>
          </a:p>
          <a:p>
            <a:pPr marL="228600" indent="-228600">
              <a:spcBef>
                <a:spcPts val="910"/>
              </a:spcBef>
              <a:spcAft>
                <a:spcPts val="0"/>
              </a:spcAft>
              <a:buSzPts val="1200"/>
              <a:buAutoNum type="alphaUcParenR"/>
              <a:tabLst>
                <a:tab pos="749935" algn="l"/>
              </a:tabLst>
            </a:pPr>
            <a:r>
              <a:rPr lang="en-US" sz="2300" dirty="0">
                <a:latin typeface="Times New Roman" panose="02020603050405020304" pitchFamily="18" charset="0"/>
                <a:ea typeface="Times New Roman" panose="02020603050405020304" pitchFamily="18" charset="0"/>
              </a:rPr>
              <a:t>See “</a:t>
            </a:r>
            <a:r>
              <a:rPr lang="en-US" sz="2300" dirty="0">
                <a:solidFill>
                  <a:srgbClr val="3A586E"/>
                </a:solidFill>
                <a:latin typeface="PT Sans" panose="020B0503020203020204" pitchFamily="34" charset="0"/>
                <a:ea typeface="Times New Roman" panose="02020603050405020304" pitchFamily="18" charset="0"/>
              </a:rPr>
              <a:t>Early Closing Disclosure Request Form</a:t>
            </a:r>
            <a:r>
              <a:rPr lang="en-US" sz="2300" b="0" i="0" dirty="0">
                <a:solidFill>
                  <a:srgbClr val="3A586E"/>
                </a:solidFill>
                <a:effectLst/>
                <a:latin typeface="Times New Roman" panose="02020603050405020304" pitchFamily="18" charset="0"/>
              </a:rPr>
              <a:t>” (Insert Link later)</a:t>
            </a:r>
            <a:endParaRPr lang="en-US" sz="23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23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r>
              <a:rPr lang="en-US" sz="2300" dirty="0">
                <a:latin typeface="Times New Roman" panose="02020603050405020304" pitchFamily="18" charset="0"/>
                <a:cs typeface="Times New Roman" panose="02020603050405020304" pitchFamily="18" charset="0"/>
              </a:rPr>
              <a:t>5) If you do not want to upload our form, you may instead simply add notes in </a:t>
            </a:r>
            <a:r>
              <a:rPr lang="en-US" sz="2300" dirty="0" err="1">
                <a:latin typeface="Times New Roman" panose="02020603050405020304" pitchFamily="18" charset="0"/>
                <a:cs typeface="Times New Roman" panose="02020603050405020304" pitchFamily="18" charset="0"/>
              </a:rPr>
              <a:t>MortgageBot</a:t>
            </a:r>
            <a:r>
              <a:rPr lang="en-US" sz="2300" dirty="0">
                <a:latin typeface="Times New Roman" panose="02020603050405020304" pitchFamily="18" charset="0"/>
                <a:cs typeface="Times New Roman" panose="02020603050405020304" pitchFamily="18" charset="0"/>
              </a:rPr>
              <a:t> with information that is required to prepare an ICD. Those notes must state:</a:t>
            </a:r>
          </a:p>
          <a:p>
            <a:pPr marL="228600" indent="-228600">
              <a:spcBef>
                <a:spcPts val="910"/>
              </a:spcBef>
              <a:spcAft>
                <a:spcPts val="0"/>
              </a:spcAft>
              <a:buSzPts val="1200"/>
              <a:buAutoNum type="alphaUcParenR"/>
              <a:tabLst>
                <a:tab pos="749935" algn="l"/>
              </a:tabLst>
            </a:pPr>
            <a:r>
              <a:rPr lang="en-US" sz="2300" dirty="0">
                <a:latin typeface="Times New Roman" panose="02020603050405020304" pitchFamily="18" charset="0"/>
                <a:cs typeface="Times New Roman" panose="02020603050405020304" pitchFamily="18" charset="0"/>
              </a:rPr>
              <a:t>“Please issue an ICD”</a:t>
            </a:r>
          </a:p>
          <a:p>
            <a:pPr marL="0" indent="0">
              <a:spcBef>
                <a:spcPts val="910"/>
              </a:spcBef>
              <a:spcAft>
                <a:spcPts val="0"/>
              </a:spcAft>
              <a:buSzPts val="1200"/>
              <a:buNone/>
              <a:tabLst>
                <a:tab pos="749935" algn="l"/>
              </a:tabLst>
            </a:pPr>
            <a:r>
              <a:rPr lang="en-US" sz="2300" dirty="0">
                <a:latin typeface="Times New Roman" panose="02020603050405020304" pitchFamily="18" charset="0"/>
                <a:cs typeface="Times New Roman" panose="02020603050405020304" pitchFamily="18" charset="0"/>
              </a:rPr>
              <a:t>B) Provide all Real-Estate Agents State ID’s, Company Name (Brokerage Firm), Company State ID’s, and contact information.</a:t>
            </a:r>
          </a:p>
          <a:p>
            <a:pPr marL="0" indent="0">
              <a:spcBef>
                <a:spcPts val="910"/>
              </a:spcBef>
              <a:spcAft>
                <a:spcPts val="0"/>
              </a:spcAft>
              <a:buSzPts val="1200"/>
              <a:buNone/>
              <a:tabLst>
                <a:tab pos="749935" algn="l"/>
              </a:tabLst>
            </a:pPr>
            <a:r>
              <a:rPr lang="en-US" sz="2300" dirty="0">
                <a:latin typeface="Times New Roman" panose="02020603050405020304" pitchFamily="18" charset="0"/>
                <a:cs typeface="Times New Roman" panose="02020603050405020304" pitchFamily="18" charset="0"/>
              </a:rPr>
              <a:t>C) Are there any “Non-Borrowers” taking a title position.</a:t>
            </a:r>
          </a:p>
          <a:p>
            <a:pPr marL="0" indent="0">
              <a:spcBef>
                <a:spcPts val="910"/>
              </a:spcBef>
              <a:spcAft>
                <a:spcPts val="0"/>
              </a:spcAft>
              <a:buSzPts val="1200"/>
              <a:buNone/>
              <a:tabLst>
                <a:tab pos="749935" algn="l"/>
              </a:tabLst>
            </a:pPr>
            <a:r>
              <a:rPr lang="en-US" sz="2300" dirty="0">
                <a:latin typeface="Times New Roman" panose="02020603050405020304" pitchFamily="18" charset="0"/>
                <a:cs typeface="Times New Roman" panose="02020603050405020304" pitchFamily="18" charset="0"/>
              </a:rPr>
              <a:t>D) Will there be a homestead waiver required at closing.</a:t>
            </a:r>
          </a:p>
          <a:p>
            <a:pPr marL="0" indent="0">
              <a:spcBef>
                <a:spcPts val="910"/>
              </a:spcBef>
              <a:spcAft>
                <a:spcPts val="0"/>
              </a:spcAft>
              <a:buSzPts val="1200"/>
              <a:buNone/>
              <a:tabLst>
                <a:tab pos="749935" algn="l"/>
              </a:tabLst>
            </a:pPr>
            <a:r>
              <a:rPr lang="en-US" sz="2300" dirty="0">
                <a:latin typeface="Times New Roman" panose="02020603050405020304" pitchFamily="18" charset="0"/>
                <a:cs typeface="Times New Roman" panose="02020603050405020304" pitchFamily="18" charset="0"/>
              </a:rPr>
              <a:t>E) Is there a different amount of tax escrow you want collected vs. the qualification tax amounts being used. If that answer is yes, why the difference?</a:t>
            </a:r>
          </a:p>
          <a:p>
            <a:pPr marL="0" indent="0">
              <a:spcBef>
                <a:spcPts val="910"/>
              </a:spcBef>
              <a:spcAft>
                <a:spcPts val="0"/>
              </a:spcAft>
              <a:buSzPts val="1200"/>
              <a:buNone/>
              <a:tabLst>
                <a:tab pos="749935" algn="l"/>
              </a:tabLst>
            </a:pPr>
            <a:r>
              <a:rPr lang="en-US" sz="2300" dirty="0">
                <a:latin typeface="Times New Roman" panose="02020603050405020304" pitchFamily="18" charset="0"/>
                <a:cs typeface="Times New Roman" panose="02020603050405020304" pitchFamily="18" charset="0"/>
              </a:rPr>
              <a:t>To add these notes, please see the screen shots on the left. First click on the pencil in the top right had corner of each loan. Then add your information to the note pad, select Account Executive, and then hit save.</a:t>
            </a:r>
            <a:endParaRPr lang="en-US" sz="1100" b="1" dirty="0">
              <a:latin typeface="Times New Roman" panose="02020603050405020304" pitchFamily="18" charset="0"/>
              <a:cs typeface="Times New Roman" panose="02020603050405020304" pitchFamily="18" charset="0"/>
            </a:endParaRPr>
          </a:p>
          <a:p>
            <a:pPr marL="0" indent="0">
              <a:buNone/>
            </a:pPr>
            <a:r>
              <a:rPr lang="en-US" sz="2800" b="1" dirty="0">
                <a:latin typeface="Times New Roman" panose="02020603050405020304" pitchFamily="18" charset="0"/>
                <a:cs typeface="Times New Roman" panose="02020603050405020304" pitchFamily="18" charset="0"/>
              </a:rPr>
              <a:t>Please note that if you do not supply this information at time of requesting an ICD, FSB will email each broker to provide this information.</a:t>
            </a:r>
            <a:endParaRPr lang="en-US" sz="2800" dirty="0"/>
          </a:p>
          <a:p>
            <a:pPr marL="0" marR="0" lvl="0" indent="0">
              <a:spcBef>
                <a:spcPts val="910"/>
              </a:spcBef>
              <a:spcAft>
                <a:spcPts val="0"/>
              </a:spcAft>
              <a:buSzPts val="1200"/>
              <a:buNone/>
              <a:tabLst>
                <a:tab pos="749935" algn="l"/>
              </a:tabLst>
            </a:pPr>
            <a:r>
              <a:rPr lang="en-US" sz="2800" b="1" spc="-5" dirty="0">
                <a:latin typeface="Times New Roman" panose="02020603050405020304" pitchFamily="18" charset="0"/>
                <a:ea typeface="Times New Roman" panose="02020603050405020304" pitchFamily="18" charset="0"/>
              </a:rPr>
              <a:t>Our FSB internal team will email each loan officer to review each ICD prior to having it emailed directly to the borrower(s) for signature.</a:t>
            </a:r>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eight step, Understanding our Underwriting Approval form, and Underwriting Re-Submission Process. (Continued) </a:t>
            </a:r>
          </a:p>
          <a:p>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42B57D4B-FCEB-14E5-E0B8-FC8BE699DACB}"/>
              </a:ext>
            </a:extLst>
          </p:cNvPr>
          <p:cNvPicPr>
            <a:picLocks noChangeAspect="1"/>
          </p:cNvPicPr>
          <p:nvPr/>
        </p:nvPicPr>
        <p:blipFill>
          <a:blip r:embed="rId2"/>
          <a:stretch>
            <a:fillRect/>
          </a:stretch>
        </p:blipFill>
        <p:spPr>
          <a:xfrm>
            <a:off x="116619" y="3429000"/>
            <a:ext cx="3232878" cy="1633872"/>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2D7E0B77-117E-C3B0-37D4-0E7B3AEEB479}"/>
              </a:ext>
            </a:extLst>
          </p:cNvPr>
          <p:cNvPicPr>
            <a:picLocks noChangeAspect="1"/>
          </p:cNvPicPr>
          <p:nvPr/>
        </p:nvPicPr>
        <p:blipFill>
          <a:blip r:embed="rId3"/>
          <a:stretch>
            <a:fillRect/>
          </a:stretch>
        </p:blipFill>
        <p:spPr>
          <a:xfrm>
            <a:off x="2774935" y="3756842"/>
            <a:ext cx="2363685" cy="2612060"/>
          </a:xfrm>
          <a:prstGeom prst="rect">
            <a:avLst/>
          </a:prstGeom>
        </p:spPr>
      </p:pic>
    </p:spTree>
    <p:extLst>
      <p:ext uri="{BB962C8B-B14F-4D97-AF65-F5344CB8AC3E}">
        <p14:creationId xmlns:p14="http://schemas.microsoft.com/office/powerpoint/2010/main" val="1737169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4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8 </a:t>
            </a:r>
            <a:r>
              <a:rPr lang="en-US" sz="1400" b="1" kern="0" dirty="0">
                <a:effectLst/>
                <a:latin typeface="Times New Roman" panose="02020603050405020304" pitchFamily="18" charset="0"/>
                <a:ea typeface="Times New Roman" panose="02020603050405020304" pitchFamily="18" charset="0"/>
              </a:rPr>
              <a:t>–</a:t>
            </a:r>
            <a:r>
              <a:rPr lang="en-US" sz="1400" b="1" kern="0" spc="-15" dirty="0">
                <a:effectLst/>
                <a:latin typeface="Times New Roman" panose="02020603050405020304" pitchFamily="18" charset="0"/>
                <a:ea typeface="Times New Roman" panose="02020603050405020304" pitchFamily="18" charset="0"/>
              </a:rPr>
              <a:t> Understanding our </a:t>
            </a:r>
            <a:r>
              <a:rPr lang="en-US" sz="1400" b="1" kern="0" spc="-15" dirty="0">
                <a:latin typeface="Times New Roman" panose="02020603050405020304" pitchFamily="18" charset="0"/>
                <a:ea typeface="Times New Roman" panose="02020603050405020304" pitchFamily="18" charset="0"/>
              </a:rPr>
              <a:t>FSB Approval and Broker Underwriting 	Resubmission Process. (Continued)</a:t>
            </a:r>
          </a:p>
          <a:p>
            <a:pPr marL="63500" marR="0">
              <a:spcBef>
                <a:spcPts val="790"/>
              </a:spcBef>
              <a:spcAft>
                <a:spcPts val="0"/>
              </a:spcAft>
            </a:pPr>
            <a:r>
              <a:rPr lang="en-US" sz="1400" b="1" kern="0" spc="-15" dirty="0">
                <a:effectLst/>
                <a:latin typeface="Times New Roman" panose="02020603050405020304" pitchFamily="18" charset="0"/>
                <a:ea typeface="Times New Roman" panose="02020603050405020304" pitchFamily="18" charset="0"/>
              </a:rPr>
              <a:t>Resubmission (Continued) / Receiving Underwriting Cleared to Close</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1) After each ICD has been sent to the borrower(s), our internal team will resubmit each loan to our underwriting department. If file is a Conventional Loan needing PMI or a USDA loan, allow for extra time to underwrite. </a:t>
            </a: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2) Please note that all Conventional loans with MI, and USDA loans will “move” from underwriting to a “UW Pre-Approved” status within </a:t>
            </a:r>
            <a:r>
              <a:rPr lang="en-US" sz="1200" dirty="0" err="1">
                <a:latin typeface="Times New Roman" panose="02020603050405020304" pitchFamily="18" charset="0"/>
                <a:cs typeface="Times New Roman" panose="02020603050405020304" pitchFamily="18" charset="0"/>
              </a:rPr>
              <a:t>MortgageBot</a:t>
            </a:r>
            <a:r>
              <a:rPr lang="en-US" sz="1200" dirty="0">
                <a:latin typeface="Times New Roman" panose="02020603050405020304" pitchFamily="18" charset="0"/>
                <a:cs typeface="Times New Roman" panose="02020603050405020304" pitchFamily="18" charset="0"/>
              </a:rPr>
              <a:t> after our underwriting department has moved the loan to either an MI provider, or USDA. If you would like to understand all of our different statuses, please see </a:t>
            </a:r>
            <a:r>
              <a:rPr lang="en-US" sz="1200" dirty="0">
                <a:latin typeface="Times New Roman" panose="02020603050405020304" pitchFamily="18" charset="0"/>
                <a:cs typeface="Times New Roman" panose="02020603050405020304" pitchFamily="18" charset="0"/>
                <a:hlinkClick r:id="rId2"/>
              </a:rPr>
              <a:t>www.fsbtpo.com</a:t>
            </a:r>
            <a:r>
              <a:rPr lang="en-US" sz="1200" dirty="0">
                <a:latin typeface="Times New Roman" panose="02020603050405020304" pitchFamily="18" charset="0"/>
                <a:cs typeface="Times New Roman" panose="02020603050405020304" pitchFamily="18" charset="0"/>
              </a:rPr>
              <a:t> for a listing. </a:t>
            </a: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3) Turn times for underwriting can be found at </a:t>
            </a:r>
            <a:r>
              <a:rPr lang="en-US" sz="1200" dirty="0">
                <a:latin typeface="Times New Roman" panose="02020603050405020304" pitchFamily="18" charset="0"/>
                <a:cs typeface="Times New Roman" panose="02020603050405020304" pitchFamily="18" charset="0"/>
                <a:hlinkClick r:id="rId2"/>
              </a:rPr>
              <a:t>www.fsbtpo.com</a:t>
            </a: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4) </a:t>
            </a:r>
            <a:r>
              <a:rPr lang="en-US" sz="1200" dirty="0">
                <a:latin typeface="Times New Roman" panose="02020603050405020304" pitchFamily="18" charset="0"/>
                <a:ea typeface="Times New Roman" panose="02020603050405020304" pitchFamily="18" charset="0"/>
              </a:rPr>
              <a:t>Note that you may contact each underwriter directly via email, or when necessary, by phone during the underwriting process.</a:t>
            </a: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rPr>
              <a:t>5) After your loan is Cleared to Close, you will receive an email directly from the Underwriter stating the following:</a:t>
            </a:r>
          </a:p>
          <a:p>
            <a:pPr marL="228600" marR="0" indent="-228600" algn="l">
              <a:spcBef>
                <a:spcPts val="0"/>
              </a:spcBef>
              <a:spcAft>
                <a:spcPts val="0"/>
              </a:spcAft>
              <a:buAutoNum type="alphaUcParenR"/>
            </a:pPr>
            <a:r>
              <a:rPr lang="en-US" sz="1200" b="0" i="0" dirty="0">
                <a:solidFill>
                  <a:srgbClr val="000000"/>
                </a:solidFill>
                <a:effectLst/>
                <a:latin typeface="Times New Roman" panose="02020603050405020304" pitchFamily="18" charset="0"/>
                <a:cs typeface="Times New Roman" panose="02020603050405020304" pitchFamily="18" charset="0"/>
              </a:rPr>
              <a:t>Congratulations! I have cleared to close this file. Attached please find the final approval. If you are a correspondent customer, you may proceed on the closing of your loan. If you are a broker and your loan is a “Wet-Signed Submission”, please make sure to upload into </a:t>
            </a:r>
            <a:r>
              <a:rPr lang="en-US" sz="1200" b="0" i="0" dirty="0" err="1">
                <a:solidFill>
                  <a:srgbClr val="000000"/>
                </a:solidFill>
                <a:effectLst/>
                <a:latin typeface="Times New Roman" panose="02020603050405020304" pitchFamily="18" charset="0"/>
                <a:cs typeface="Times New Roman" panose="02020603050405020304" pitchFamily="18" charset="0"/>
              </a:rPr>
              <a:t>MortgageBot</a:t>
            </a:r>
            <a:r>
              <a:rPr lang="en-US" sz="1200" b="0" i="0" dirty="0">
                <a:solidFill>
                  <a:srgbClr val="000000"/>
                </a:solidFill>
                <a:effectLst/>
                <a:latin typeface="Times New Roman" panose="02020603050405020304" pitchFamily="18" charset="0"/>
                <a:cs typeface="Times New Roman" panose="02020603050405020304" pitchFamily="18" charset="0"/>
              </a:rPr>
              <a:t> your Signed ICD. Our Internal Mortgage Support Team will be emailing you shortly to setup and schedule your closing! </a:t>
            </a:r>
            <a:endParaRPr lang="en-US" sz="1200" dirty="0">
              <a:solidFill>
                <a:srgbClr val="242424"/>
              </a:solidFill>
              <a:latin typeface="Times New Roman" panose="02020603050405020304" pitchFamily="18" charset="0"/>
              <a:cs typeface="Times New Roman" panose="02020603050405020304" pitchFamily="18" charset="0"/>
            </a:endParaRPr>
          </a:p>
          <a:p>
            <a:pPr marL="228600" marR="0" indent="-228600" algn="l">
              <a:spcBef>
                <a:spcPts val="0"/>
              </a:spcBef>
              <a:spcAft>
                <a:spcPts val="0"/>
              </a:spcAft>
              <a:buAutoNum type="alphaUcParenR"/>
            </a:pPr>
            <a:endParaRPr lang="en-US" sz="1200" b="0" i="0" dirty="0">
              <a:solidFill>
                <a:srgbClr val="242424"/>
              </a:solidFill>
              <a:effectLst/>
              <a:latin typeface="Times New Roman" panose="02020603050405020304" pitchFamily="18" charset="0"/>
              <a:cs typeface="Times New Roman" panose="02020603050405020304" pitchFamily="18" charset="0"/>
            </a:endParaRPr>
          </a:p>
          <a:p>
            <a:pPr marL="228600" marR="0" indent="-228600" algn="l">
              <a:spcBef>
                <a:spcPts val="0"/>
              </a:spcBef>
              <a:spcAft>
                <a:spcPts val="0"/>
              </a:spcAft>
              <a:buAutoNum type="alphaUcParenR"/>
            </a:pPr>
            <a:r>
              <a:rPr lang="en-US" sz="1200" dirty="0">
                <a:solidFill>
                  <a:srgbClr val="000000"/>
                </a:solidFill>
                <a:latin typeface="Times New Roman" panose="02020603050405020304" pitchFamily="18" charset="0"/>
                <a:cs typeface="Times New Roman" panose="02020603050405020304" pitchFamily="18" charset="0"/>
              </a:rPr>
              <a:t>As h</a:t>
            </a:r>
            <a:r>
              <a:rPr lang="en-US" sz="1200" b="0" i="0" dirty="0">
                <a:solidFill>
                  <a:srgbClr val="000000"/>
                </a:solidFill>
                <a:effectLst/>
                <a:latin typeface="Times New Roman" panose="02020603050405020304" pitchFamily="18" charset="0"/>
                <a:cs typeface="Times New Roman" panose="02020603050405020304" pitchFamily="18" charset="0"/>
              </a:rPr>
              <a:t>elpful reminders, please make sure to review any conditions labeled as “PTF” on each approval. These are items that will be required prior to the funding of each loan and listed as conditions to each title company. If you are a </a:t>
            </a:r>
            <a:r>
              <a:rPr lang="en-US" sz="1200" dirty="0">
                <a:solidFill>
                  <a:srgbClr val="000000"/>
                </a:solidFill>
                <a:latin typeface="Times New Roman" panose="02020603050405020304" pitchFamily="18" charset="0"/>
                <a:cs typeface="Times New Roman" panose="02020603050405020304" pitchFamily="18" charset="0"/>
              </a:rPr>
              <a:t>Broker customer, p</a:t>
            </a:r>
            <a:r>
              <a:rPr lang="en-US" sz="1200" b="0" i="0" dirty="0">
                <a:solidFill>
                  <a:srgbClr val="000000"/>
                </a:solidFill>
                <a:effectLst/>
                <a:latin typeface="Times New Roman" panose="02020603050405020304" pitchFamily="18" charset="0"/>
                <a:cs typeface="Times New Roman" panose="02020603050405020304" pitchFamily="18" charset="0"/>
              </a:rPr>
              <a:t>lease be prepared to provide the following information to our Mortgage Support Team to start your closing process:  Title Company Closing </a:t>
            </a:r>
            <a:r>
              <a:rPr lang="en-US" sz="1200" dirty="0">
                <a:solidFill>
                  <a:srgbClr val="000000"/>
                </a:solidFill>
                <a:latin typeface="Times New Roman" panose="02020603050405020304" pitchFamily="18" charset="0"/>
                <a:cs typeface="Times New Roman" panose="02020603050405020304" pitchFamily="18" charset="0"/>
              </a:rPr>
              <a:t>Contact, Will there be a mail –away, </a:t>
            </a:r>
            <a:r>
              <a:rPr lang="en-US" sz="1200" b="0" i="0" dirty="0">
                <a:solidFill>
                  <a:srgbClr val="000000"/>
                </a:solidFill>
                <a:effectLst/>
                <a:latin typeface="Times New Roman" panose="02020603050405020304" pitchFamily="18" charset="0"/>
                <a:cs typeface="Times New Roman" panose="02020603050405020304" pitchFamily="18" charset="0"/>
              </a:rPr>
              <a:t>Closing Date and Time, and will there be any Power of Attorney forms required? Thank you!</a:t>
            </a:r>
            <a:endParaRPr lang="en-US" sz="12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r>
              <a:rPr lang="en-US" sz="1200" b="1" dirty="0">
                <a:latin typeface="Times New Roman" panose="02020603050405020304" pitchFamily="18" charset="0"/>
                <a:ea typeface="Times New Roman" panose="02020603050405020304" pitchFamily="18" charset="0"/>
              </a:rPr>
              <a:t>Our FSB Mortgage Support team will be reaching out to each Broker Client within 4 hours of each Cleared to Close email being sent from our underwriting department!</a:t>
            </a: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buNone/>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eight step, Understanding our Underwriting Approval form, and Underwriting Re-Submission Process. (Continued) </a:t>
            </a:r>
          </a:p>
          <a:p>
            <a:endParaRPr lang="en-US" dirty="0"/>
          </a:p>
        </p:txBody>
      </p:sp>
    </p:spTree>
    <p:extLst>
      <p:ext uri="{BB962C8B-B14F-4D97-AF65-F5344CB8AC3E}">
        <p14:creationId xmlns:p14="http://schemas.microsoft.com/office/powerpoint/2010/main" val="1233948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lnSpcReduction="10000"/>
          </a:bodyPr>
          <a:lstStyle/>
          <a:p>
            <a:pPr>
              <a:buFont typeface="Wingdings" panose="05000000000000000000" pitchFamily="2" charset="2"/>
              <a:buChar char="ü"/>
            </a:pPr>
            <a:r>
              <a:rPr lang="en-US" sz="1500" b="1" dirty="0"/>
              <a:t>Initial Loan Set Up Steps:</a:t>
            </a:r>
          </a:p>
          <a:p>
            <a:pPr marL="63500" marR="0">
              <a:spcBef>
                <a:spcPts val="790"/>
              </a:spcBef>
              <a:spcAft>
                <a:spcPts val="0"/>
              </a:spcAft>
            </a:pPr>
            <a:r>
              <a:rPr lang="en-US" sz="1500" b="1" kern="0" dirty="0">
                <a:effectLst/>
                <a:latin typeface="Times New Roman" panose="02020603050405020304" pitchFamily="18" charset="0"/>
                <a:ea typeface="Times New Roman" panose="02020603050405020304" pitchFamily="18" charset="0"/>
              </a:rPr>
              <a:t>Step</a:t>
            </a:r>
            <a:r>
              <a:rPr lang="en-US" sz="1500" b="1" kern="0" spc="-15" dirty="0">
                <a:effectLst/>
                <a:latin typeface="Times New Roman" panose="02020603050405020304" pitchFamily="18" charset="0"/>
                <a:ea typeface="Times New Roman" panose="02020603050405020304" pitchFamily="18" charset="0"/>
              </a:rPr>
              <a:t> </a:t>
            </a:r>
            <a:r>
              <a:rPr lang="en-US" sz="1500" b="1" kern="0" spc="-15" dirty="0">
                <a:latin typeface="Times New Roman" panose="02020603050405020304" pitchFamily="18" charset="0"/>
                <a:ea typeface="Times New Roman" panose="02020603050405020304" pitchFamily="18" charset="0"/>
              </a:rPr>
              <a:t>9 – Closing each loan</a:t>
            </a:r>
            <a:endParaRPr lang="en-US" sz="15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1) Now that your loan is Cleared to Close, our Mortgage Support Team will be contacting you via email to provide the following information:</a:t>
            </a:r>
          </a:p>
          <a:p>
            <a:pPr marL="0" indent="0">
              <a:spcBef>
                <a:spcPts val="910"/>
              </a:spcBef>
              <a:spcAft>
                <a:spcPts val="0"/>
              </a:spcAft>
              <a:buSzPts val="1200"/>
              <a:buNone/>
              <a:tabLst>
                <a:tab pos="749935" algn="l"/>
              </a:tabLst>
            </a:pP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Note – In our contact email, we will provide you with a closing request form to fill out or you simply can email back the below information to our email request.</a:t>
            </a:r>
          </a:p>
          <a:p>
            <a:pPr marL="342900" indent="-342900">
              <a:spcBef>
                <a:spcPts val="910"/>
              </a:spcBef>
              <a:spcAft>
                <a:spcPts val="0"/>
              </a:spcAft>
              <a:buSzPts val="1200"/>
              <a:buAutoNum type="alphaUcParenR"/>
              <a:tabLst>
                <a:tab pos="749935" algn="l"/>
              </a:tabLst>
            </a:pPr>
            <a:r>
              <a:rPr lang="en-US" sz="1200" b="0" i="0" dirty="0">
                <a:solidFill>
                  <a:srgbClr val="000000"/>
                </a:solidFill>
                <a:effectLst/>
                <a:latin typeface="Times New Roman" panose="02020603050405020304" pitchFamily="18" charset="0"/>
                <a:cs typeface="Times New Roman" panose="02020603050405020304" pitchFamily="18" charset="0"/>
              </a:rPr>
              <a:t>Title Company Closing </a:t>
            </a:r>
            <a:r>
              <a:rPr lang="en-US" sz="1200" dirty="0">
                <a:solidFill>
                  <a:srgbClr val="000000"/>
                </a:solidFill>
                <a:latin typeface="Times New Roman" panose="02020603050405020304" pitchFamily="18" charset="0"/>
                <a:cs typeface="Times New Roman" panose="02020603050405020304" pitchFamily="18" charset="0"/>
              </a:rPr>
              <a:t>Contact?</a:t>
            </a:r>
          </a:p>
          <a:p>
            <a:pPr marL="342900" indent="-342900">
              <a:spcBef>
                <a:spcPts val="910"/>
              </a:spcBef>
              <a:spcAft>
                <a:spcPts val="0"/>
              </a:spcAft>
              <a:buSzPts val="1200"/>
              <a:buAutoNum type="alphaUcParenR"/>
              <a:tabLst>
                <a:tab pos="749935" algn="l"/>
              </a:tabLst>
            </a:pPr>
            <a:r>
              <a:rPr lang="en-US" sz="1200" dirty="0">
                <a:solidFill>
                  <a:srgbClr val="000000"/>
                </a:solidFill>
                <a:latin typeface="Times New Roman" panose="02020603050405020304" pitchFamily="18" charset="0"/>
                <a:cs typeface="Times New Roman" panose="02020603050405020304" pitchFamily="18" charset="0"/>
              </a:rPr>
              <a:t>Will there be a mail away required for this closing?</a:t>
            </a:r>
          </a:p>
          <a:p>
            <a:pPr marL="342900" indent="-342900">
              <a:spcBef>
                <a:spcPts val="910"/>
              </a:spcBef>
              <a:spcAft>
                <a:spcPts val="0"/>
              </a:spcAft>
              <a:buSzPts val="1200"/>
              <a:buAutoNum type="alphaUcParenR"/>
              <a:tabLst>
                <a:tab pos="749935" algn="l"/>
              </a:tabLst>
            </a:pPr>
            <a:r>
              <a:rPr lang="en-US" sz="1200" b="0" i="0" dirty="0">
                <a:solidFill>
                  <a:srgbClr val="000000"/>
                </a:solidFill>
                <a:effectLst/>
                <a:latin typeface="Times New Roman" panose="02020603050405020304" pitchFamily="18" charset="0"/>
                <a:cs typeface="Times New Roman" panose="02020603050405020304" pitchFamily="18" charset="0"/>
              </a:rPr>
              <a:t>Closing Date and Time?</a:t>
            </a:r>
          </a:p>
          <a:p>
            <a:pPr marL="342900" indent="-342900">
              <a:spcBef>
                <a:spcPts val="910"/>
              </a:spcBef>
              <a:spcAft>
                <a:spcPts val="0"/>
              </a:spcAft>
              <a:buSzPts val="1200"/>
              <a:buAutoNum type="alphaUcParenR"/>
              <a:tabLst>
                <a:tab pos="749935" algn="l"/>
              </a:tabLst>
            </a:pPr>
            <a:r>
              <a:rPr lang="en-US" sz="1200" dirty="0">
                <a:solidFill>
                  <a:srgbClr val="000000"/>
                </a:solidFill>
                <a:latin typeface="Times New Roman" panose="02020603050405020304" pitchFamily="18" charset="0"/>
                <a:cs typeface="Times New Roman" panose="02020603050405020304" pitchFamily="18" charset="0"/>
              </a:rPr>
              <a:t>W</a:t>
            </a:r>
            <a:r>
              <a:rPr lang="en-US" sz="1200" b="0" i="0" dirty="0">
                <a:solidFill>
                  <a:srgbClr val="000000"/>
                </a:solidFill>
                <a:effectLst/>
                <a:latin typeface="Times New Roman" panose="02020603050405020304" pitchFamily="18" charset="0"/>
                <a:cs typeface="Times New Roman" panose="02020603050405020304" pitchFamily="18" charset="0"/>
              </a:rPr>
              <a:t>ill there be any Power of Attorney forms required for either the borrower(s) or seller(s)?</a:t>
            </a: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2) Once we have the Closing Date and Time, our internal team will review your provided HOI for proper effective date, and the lock on each loan to make sure it will not expire prior to the funding date of the loan. We will contact you directly for this information, if necessary, prior to confirming your closing date. You will receive an email with confirmation that your closing has been scheduled with our closing department.</a:t>
            </a: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3) Please note that we require at least a 24-hour notice to provide a closing package with a cut-off time of 12 PM CST each day. You may also see our closing calendar which will reference any days that FSB is closed due to holidays. </a:t>
            </a:r>
            <a:r>
              <a:rPr lang="en-US" sz="1200" dirty="0">
                <a:latin typeface="Times New Roman" panose="02020603050405020304" pitchFamily="18" charset="0"/>
                <a:cs typeface="Times New Roman" panose="02020603050405020304" pitchFamily="18" charset="0"/>
              </a:rPr>
              <a:t>Closing Calendar can be found at </a:t>
            </a:r>
            <a:r>
              <a:rPr lang="en-US" sz="1200" dirty="0">
                <a:latin typeface="Times New Roman" panose="02020603050405020304" pitchFamily="18" charset="0"/>
                <a:cs typeface="Times New Roman" panose="02020603050405020304" pitchFamily="18" charset="0"/>
                <a:hlinkClick r:id="rId2"/>
              </a:rPr>
              <a:t>www.fsbtpo.com</a:t>
            </a:r>
            <a:r>
              <a:rPr lang="en-US" sz="1200" dirty="0">
                <a:latin typeface="Times New Roman" panose="02020603050405020304" pitchFamily="18" charset="0"/>
                <a:cs typeface="Times New Roman" panose="02020603050405020304" pitchFamily="18" charset="0"/>
              </a:rPr>
              <a:t> </a:t>
            </a:r>
          </a:p>
          <a:p>
            <a:pPr marL="0" indent="0">
              <a:spcBef>
                <a:spcPts val="910"/>
              </a:spcBef>
              <a:spcAft>
                <a:spcPts val="0"/>
              </a:spcAft>
              <a:buSzPts val="1200"/>
              <a:buNone/>
              <a:tabLst>
                <a:tab pos="749935" algn="l"/>
              </a:tabLst>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4) After your loan has been confirmed to close, our closing department </a:t>
            </a:r>
            <a:r>
              <a:rPr lang="en-US" sz="1200" dirty="0">
                <a:latin typeface="Times New Roman" panose="02020603050405020304" pitchFamily="18" charset="0"/>
                <a:cs typeface="Times New Roman" panose="02020603050405020304" pitchFamily="18" charset="0"/>
              </a:rPr>
              <a:t>will start the communication between Title, FSB and include Broker in an email within 24 hours of your closing date and time.  Please always reply all to keep the email chain going and the communication continuous. At the end of this process, our assigned Closer will state “Do all Parties Agree with Figures”. The Broker will need to “reply all” to bless each final figure before we send out the closing package to the title company.</a:t>
            </a:r>
          </a:p>
          <a:p>
            <a:pPr marL="0" indent="0">
              <a:spcBef>
                <a:spcPts val="910"/>
              </a:spcBef>
              <a:spcAft>
                <a:spcPts val="0"/>
              </a:spcAft>
              <a:buSzPts val="1200"/>
              <a:buNone/>
              <a:tabLst>
                <a:tab pos="749935" algn="l"/>
              </a:tabLst>
            </a:pPr>
            <a:endParaRPr lang="en-US" sz="1200"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r>
              <a:rPr lang="en-US" sz="1600" b="1" i="0" dirty="0">
                <a:solidFill>
                  <a:srgbClr val="000000"/>
                </a:solidFill>
                <a:effectLst/>
                <a:latin typeface="Times New Roman" panose="02020603050405020304" pitchFamily="18" charset="0"/>
                <a:cs typeface="Times New Roman" panose="02020603050405020304" pitchFamily="18" charset="0"/>
              </a:rPr>
              <a:t>Again, we remind you to please make sure to review any conditions labeled as “PTF” on each final underwriting approval. These are items that will be required prior to the funding of each loan and listed as conditions to each title company.</a:t>
            </a:r>
            <a:endParaRPr lang="en-US" sz="1600" b="1" dirty="0">
              <a:latin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5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500"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ninth step, Closing the loan. </a:t>
            </a:r>
          </a:p>
          <a:p>
            <a:endParaRPr lang="en-US" dirty="0"/>
          </a:p>
        </p:txBody>
      </p:sp>
    </p:spTree>
    <p:extLst>
      <p:ext uri="{BB962C8B-B14F-4D97-AF65-F5344CB8AC3E}">
        <p14:creationId xmlns:p14="http://schemas.microsoft.com/office/powerpoint/2010/main" val="4172100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Starting a loan with FSB</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kern="0" dirty="0">
                <a:effectLst/>
                <a:latin typeface="Times New Roman" panose="02020603050405020304" pitchFamily="18" charset="0"/>
                <a:ea typeface="Times New Roman" panose="02020603050405020304" pitchFamily="18" charset="0"/>
              </a:rPr>
              <a:t>Step</a:t>
            </a:r>
            <a:r>
              <a:rPr lang="en-US" sz="1400" b="1" kern="0" spc="-15" dirty="0">
                <a:effectLst/>
                <a:latin typeface="Times New Roman" panose="02020603050405020304" pitchFamily="18" charset="0"/>
                <a:ea typeface="Times New Roman" panose="02020603050405020304" pitchFamily="18" charset="0"/>
              </a:rPr>
              <a:t> 10</a:t>
            </a:r>
            <a:r>
              <a:rPr lang="en-US" sz="1400" b="1" kern="0" spc="-15" dirty="0">
                <a:latin typeface="Times New Roman" panose="02020603050405020304" pitchFamily="18" charset="0"/>
                <a:ea typeface="Times New Roman" panose="02020603050405020304" pitchFamily="18" charset="0"/>
              </a:rPr>
              <a:t> – Funding each loan</a:t>
            </a:r>
            <a:endParaRPr lang="en-US" sz="1400"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1) FSB will send the wire to title the day of the closing or, if an early closing, the day before</a:t>
            </a: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2) FSB uses a Funding Authorization process.  We have specific documents we will request each and every time to be sent to our Funding Department for review before we authorize the loan to fund.  This will take 15 – 30 minutes, depending on volume. Please see </a:t>
            </a:r>
            <a:r>
              <a:rPr lang="en-US" sz="1200" dirty="0">
                <a:latin typeface="Times New Roman" panose="02020603050405020304" pitchFamily="18" charset="0"/>
                <a:cs typeface="Times New Roman" panose="02020603050405020304" pitchFamily="18" charset="0"/>
                <a:hlinkClick r:id="rId2"/>
              </a:rPr>
              <a:t>www.fsbtpo.com</a:t>
            </a:r>
            <a:r>
              <a:rPr lang="en-US" sz="1200" dirty="0">
                <a:latin typeface="Times New Roman" panose="02020603050405020304" pitchFamily="18" charset="0"/>
                <a:cs typeface="Times New Roman" panose="02020603050405020304" pitchFamily="18" charset="0"/>
              </a:rPr>
              <a:t> for a funding authorization checklist if you want to see what we require from each title company prior to authorizing funding.</a:t>
            </a: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3) Please note that our funding authorization checklist does NOT include any required “PTF Underwriting” approval conditions that must also be sent to title for funding authorization.</a:t>
            </a: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4) If you would like to have an underwriting notice updated prior to the date of your closing on PTF conditions, simply upload those to “Prior to Funding Condition” and email </a:t>
            </a:r>
            <a:r>
              <a:rPr lang="en-US" sz="1200" dirty="0">
                <a:latin typeface="Times New Roman" panose="02020603050405020304" pitchFamily="18" charset="0"/>
                <a:cs typeface="Times New Roman" panose="02020603050405020304" pitchFamily="18" charset="0"/>
                <a:hlinkClick r:id="rId3"/>
              </a:rPr>
              <a:t>fundings@flanaganstatebank.com</a:t>
            </a:r>
            <a:r>
              <a:rPr lang="en-US" sz="1200" dirty="0">
                <a:latin typeface="Times New Roman" panose="02020603050405020304" pitchFamily="18" charset="0"/>
                <a:cs typeface="Times New Roman" panose="02020603050405020304" pitchFamily="18" charset="0"/>
              </a:rPr>
              <a:t> and we will update each approval as soon as possible.</a:t>
            </a: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5) After the loan is closed the Title Company will send the closing docs, per our instructions, directly back to us.  We will scan the package and add it to the file in Image flow.  Brokers will always have access to the file.</a:t>
            </a: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r>
              <a:rPr lang="en-US" dirty="0"/>
              <a:t>Please see the steps on the right for the tenth step, Funding the loan. </a:t>
            </a:r>
          </a:p>
          <a:p>
            <a:endParaRPr lang="en-US" dirty="0"/>
          </a:p>
        </p:txBody>
      </p:sp>
    </p:spTree>
    <p:extLst>
      <p:ext uri="{BB962C8B-B14F-4D97-AF65-F5344CB8AC3E}">
        <p14:creationId xmlns:p14="http://schemas.microsoft.com/office/powerpoint/2010/main" val="40694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9DB74EB-2A7D-443D-B969-8BF48F993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F6D5E8-15CF-4755-910B-1B5A1E777357}"/>
              </a:ext>
            </a:extLst>
          </p:cNvPr>
          <p:cNvSpPr>
            <a:spLocks noGrp="1"/>
          </p:cNvSpPr>
          <p:nvPr>
            <p:ph type="title"/>
          </p:nvPr>
        </p:nvSpPr>
        <p:spPr>
          <a:xfrm>
            <a:off x="8252340" y="639704"/>
            <a:ext cx="3299579" cy="5577840"/>
          </a:xfrm>
        </p:spPr>
        <p:txBody>
          <a:bodyPr anchor="ctr">
            <a:normAutofit/>
          </a:bodyPr>
          <a:lstStyle/>
          <a:p>
            <a:r>
              <a:rPr lang="en-US" dirty="0"/>
              <a:t>Meet Your FSB Team!</a:t>
            </a:r>
            <a:br>
              <a:rPr lang="en-US" dirty="0"/>
            </a:br>
            <a:br>
              <a:rPr lang="en-US" dirty="0"/>
            </a:br>
            <a:endParaRPr lang="en-US" dirty="0"/>
          </a:p>
        </p:txBody>
      </p:sp>
      <p:sp>
        <p:nvSpPr>
          <p:cNvPr id="20" name="Rectangle 19">
            <a:extLst>
              <a:ext uri="{FF2B5EF4-FFF2-40B4-BE49-F238E27FC236}">
                <a16:creationId xmlns:a16="http://schemas.microsoft.com/office/drawing/2014/main" id="{19036E77-5F7B-494E-A117-FEA947B35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5EFCEA8B-81CF-476B-848C-9550D1527C6D}"/>
              </a:ext>
            </a:extLst>
          </p:cNvPr>
          <p:cNvSpPr>
            <a:spLocks noGrp="1"/>
          </p:cNvSpPr>
          <p:nvPr>
            <p:ph idx="1"/>
          </p:nvPr>
        </p:nvSpPr>
        <p:spPr>
          <a:xfrm>
            <a:off x="322976" y="399171"/>
            <a:ext cx="6975445" cy="6058905"/>
          </a:xfrm>
        </p:spPr>
        <p:txBody>
          <a:bodyPr>
            <a:normAutofit fontScale="92500" lnSpcReduction="10000"/>
          </a:bodyPr>
          <a:lstStyle/>
          <a:p>
            <a:r>
              <a:rPr lang="en-US" dirty="0">
                <a:solidFill>
                  <a:schemeClr val="accent2">
                    <a:lumMod val="75000"/>
                  </a:schemeClr>
                </a:solidFill>
              </a:rPr>
              <a:t>Your Account Executive </a:t>
            </a:r>
            <a:r>
              <a:rPr lang="en-US" dirty="0"/>
              <a:t>– </a:t>
            </a:r>
          </a:p>
          <a:p>
            <a:pPr lvl="1"/>
            <a:r>
              <a:rPr lang="en-US" dirty="0"/>
              <a:t>Please see your Account Approval Letter to know who is your assigned Account Executive</a:t>
            </a:r>
          </a:p>
          <a:p>
            <a:r>
              <a:rPr lang="en-US" dirty="0">
                <a:solidFill>
                  <a:schemeClr val="accent2">
                    <a:lumMod val="75000"/>
                  </a:schemeClr>
                </a:solidFill>
              </a:rPr>
              <a:t>Mortgage Support Team – Karley Stover – Team Manager</a:t>
            </a:r>
          </a:p>
          <a:p>
            <a:pPr marL="0" indent="0">
              <a:buNone/>
            </a:pPr>
            <a:r>
              <a:rPr lang="en-US" dirty="0"/>
              <a:t>	Mtg Support will be your go to for any questions, S/E 	income reviews, Pre-qual reviews, guideline questions 	and system questions.  You name it, they can help with it!</a:t>
            </a:r>
          </a:p>
          <a:p>
            <a:r>
              <a:rPr lang="en-US" dirty="0">
                <a:solidFill>
                  <a:schemeClr val="accent2">
                    <a:lumMod val="75000"/>
                  </a:schemeClr>
                </a:solidFill>
              </a:rPr>
              <a:t>Operations Manager – Josh Heinrich</a:t>
            </a:r>
          </a:p>
          <a:p>
            <a:pPr lvl="1"/>
            <a:r>
              <a:rPr lang="en-US" dirty="0"/>
              <a:t>On occasion, you may hear from our Ops Manager, Josh.  He manages our Underwriters, and Closers.  </a:t>
            </a:r>
          </a:p>
          <a:p>
            <a:r>
              <a:rPr lang="en-US" dirty="0">
                <a:solidFill>
                  <a:schemeClr val="accent2">
                    <a:lumMod val="75000"/>
                  </a:schemeClr>
                </a:solidFill>
              </a:rPr>
              <a:t>Lock Desk Manager – Dave Weber</a:t>
            </a:r>
          </a:p>
          <a:p>
            <a:pPr lvl="1"/>
            <a:r>
              <a:rPr lang="en-US" dirty="0"/>
              <a:t>Dave oversees our Secondary Marketing Department and he or Mandy will be on the other end of any emails sent from the Lock Desk.</a:t>
            </a:r>
          </a:p>
          <a:p>
            <a:r>
              <a:rPr lang="en-US" dirty="0">
                <a:solidFill>
                  <a:schemeClr val="accent2">
                    <a:lumMod val="75000"/>
                  </a:schemeClr>
                </a:solidFill>
              </a:rPr>
              <a:t>Becky Moorehead – Post Closing Department</a:t>
            </a:r>
          </a:p>
          <a:p>
            <a:pPr lvl="1"/>
            <a:r>
              <a:rPr lang="en-US" dirty="0"/>
              <a:t>Becky runs our Funding Team and the Post-Closing Department.  If we our investors need anything after the closing, Becky’s team will be in contact with the Loan Officer.</a:t>
            </a:r>
          </a:p>
          <a:p>
            <a:endParaRPr lang="en-US" dirty="0"/>
          </a:p>
        </p:txBody>
      </p:sp>
      <p:pic>
        <p:nvPicPr>
          <p:cNvPr id="8" name="Picture 7" descr="Logo&#10;&#10;Description automatically generated">
            <a:extLst>
              <a:ext uri="{FF2B5EF4-FFF2-40B4-BE49-F238E27FC236}">
                <a16:creationId xmlns:a16="http://schemas.microsoft.com/office/drawing/2014/main" id="{5B348F63-09F9-4F8A-88C9-BDE5A007128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8006381" y="3574782"/>
            <a:ext cx="3381474" cy="1496719"/>
          </a:xfrm>
          <a:prstGeom prst="rect">
            <a:avLst/>
          </a:prstGeom>
        </p:spPr>
      </p:pic>
    </p:spTree>
    <p:extLst>
      <p:ext uri="{BB962C8B-B14F-4D97-AF65-F5344CB8AC3E}">
        <p14:creationId xmlns:p14="http://schemas.microsoft.com/office/powerpoint/2010/main" val="374513655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Additional Possible Work- Flows</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Additional Loan Work-Flows</a:t>
            </a:r>
          </a:p>
          <a:p>
            <a:pPr marL="63500" marR="0">
              <a:spcBef>
                <a:spcPts val="790"/>
              </a:spcBef>
              <a:spcAft>
                <a:spcPts val="0"/>
              </a:spcAft>
            </a:pPr>
            <a:r>
              <a:rPr lang="en-US" sz="1400" b="1" dirty="0">
                <a:effectLst/>
                <a:latin typeface="Times New Roman" panose="02020603050405020304" pitchFamily="18" charset="0"/>
                <a:ea typeface="Times New Roman" panose="02020603050405020304" pitchFamily="18" charset="0"/>
              </a:rPr>
              <a:t>Transferring an FHA Appraisal / Case Number</a:t>
            </a: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1) From time to time you may need to have an FHA Appraisal and Case number transferred to FSB. In order to do so, you must fill out our </a:t>
            </a:r>
            <a:r>
              <a:rPr lang="en-US" sz="1050" dirty="0"/>
              <a:t>FHA Case Number Request/Transfer Form. It is located at </a:t>
            </a:r>
            <a:r>
              <a:rPr lang="en-US" sz="1050" dirty="0">
                <a:hlinkClick r:id="rId2"/>
              </a:rPr>
              <a:t>www.fsbtpo.com</a:t>
            </a:r>
            <a:r>
              <a:rPr lang="en-US" sz="1050" dirty="0"/>
              <a:t> website.</a:t>
            </a:r>
          </a:p>
          <a:p>
            <a:pPr marL="0" indent="0">
              <a:spcBef>
                <a:spcPts val="910"/>
              </a:spcBef>
              <a:spcAft>
                <a:spcPts val="0"/>
              </a:spcAft>
              <a:buSzPts val="1200"/>
              <a:buNone/>
              <a:tabLst>
                <a:tab pos="749935" algn="l"/>
              </a:tabLst>
            </a:pPr>
            <a:r>
              <a:rPr lang="en-US" sz="1100" spc="-5" dirty="0">
                <a:latin typeface="Times New Roman" panose="02020603050405020304" pitchFamily="18" charset="0"/>
                <a:ea typeface="Times New Roman" panose="02020603050405020304" pitchFamily="18" charset="0"/>
              </a:rPr>
              <a:t>2) There is an email address on the form, </a:t>
            </a:r>
            <a:r>
              <a:rPr lang="en-US" sz="1100" spc="-5" dirty="0">
                <a:latin typeface="Times New Roman" panose="02020603050405020304" pitchFamily="18" charset="0"/>
                <a:ea typeface="Times New Roman" panose="02020603050405020304" pitchFamily="18" charset="0"/>
                <a:hlinkClick r:id="rId3"/>
              </a:rPr>
              <a:t>govrequests@flanaganstatebank.com</a:t>
            </a:r>
            <a:r>
              <a:rPr lang="en-US" sz="1100" spc="-5" dirty="0">
                <a:latin typeface="Times New Roman" panose="02020603050405020304" pitchFamily="18" charset="0"/>
                <a:ea typeface="Times New Roman" panose="02020603050405020304" pitchFamily="18" charset="0"/>
              </a:rPr>
              <a:t> where the completed form must be emailed to.</a:t>
            </a:r>
          </a:p>
          <a:p>
            <a:pPr marL="0" indent="0">
              <a:spcBef>
                <a:spcPts val="910"/>
              </a:spcBef>
              <a:spcAft>
                <a:spcPts val="0"/>
              </a:spcAft>
              <a:buSzPts val="1200"/>
              <a:buNone/>
              <a:tabLst>
                <a:tab pos="749935" algn="l"/>
              </a:tabLst>
            </a:pPr>
            <a:r>
              <a:rPr lang="en-US" sz="1100" spc="-5" dirty="0">
                <a:latin typeface="Times New Roman" panose="02020603050405020304" pitchFamily="18" charset="0"/>
                <a:ea typeface="Times New Roman" panose="02020603050405020304" pitchFamily="18" charset="0"/>
              </a:rPr>
              <a:t>3) Within 24 hours, our team will advise you that the transfer is complete. The case number will be uploaded to our Image Flow for you.</a:t>
            </a:r>
          </a:p>
          <a:p>
            <a:pPr marL="0" indent="0">
              <a:spcBef>
                <a:spcPts val="910"/>
              </a:spcBef>
              <a:spcAft>
                <a:spcPts val="0"/>
              </a:spcAft>
              <a:buSzPts val="1200"/>
              <a:buNone/>
              <a:tabLst>
                <a:tab pos="749935" algn="l"/>
              </a:tabLst>
            </a:pPr>
            <a:r>
              <a:rPr lang="en-US" sz="1100" spc="-5" dirty="0">
                <a:latin typeface="Times New Roman" panose="02020603050405020304" pitchFamily="18" charset="0"/>
                <a:ea typeface="Times New Roman" panose="02020603050405020304" pitchFamily="18" charset="0"/>
              </a:rPr>
              <a:t>4) In situations when you are transferring an appraisal to FSB, the Broker must upload the appraisal (in color – make sure to click this box when uploading) in Image Flow. Please label this as a “Prior to Closing Condition”.</a:t>
            </a: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endParaRPr lang="en-US" dirty="0"/>
          </a:p>
          <a:p>
            <a:endParaRPr lang="en-US" dirty="0"/>
          </a:p>
          <a:p>
            <a:r>
              <a:rPr lang="en-US" dirty="0"/>
              <a:t>Sometimes, you may require other help within the loan process. Those include, transferring an FHA appraisal /case number, appraisal appeal process, redisclosing a loan prior to an ICD request or requesting a product change, Ordering a Certificate of Eligibility for a VA loan, and how to present an escrow repair holdback to underwriting. Please see these additional slides for each work-flow. The steps for first one, transferring an FHA Appraisal / Case Number is to the right.</a:t>
            </a:r>
          </a:p>
        </p:txBody>
      </p:sp>
    </p:spTree>
    <p:extLst>
      <p:ext uri="{BB962C8B-B14F-4D97-AF65-F5344CB8AC3E}">
        <p14:creationId xmlns:p14="http://schemas.microsoft.com/office/powerpoint/2010/main" val="3747010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Additional Possible Work- Flows</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Additional Loan Work-Flows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Appraisal Appeal Process</a:t>
            </a:r>
            <a:endParaRPr lang="en-US" sz="1400" b="1"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1) You may elect to have an appraised value appealed sometimes, though it is rare that values usually increase. If you want to appeal a value, please fill out our appropriate form from </a:t>
            </a:r>
            <a:r>
              <a:rPr lang="en-US" sz="1200" dirty="0">
                <a:latin typeface="Times New Roman" panose="02020603050405020304" pitchFamily="18" charset="0"/>
                <a:cs typeface="Times New Roman" panose="02020603050405020304" pitchFamily="18" charset="0"/>
                <a:hlinkClick r:id="rId2"/>
              </a:rPr>
              <a:t>www.fsbtpo.com</a:t>
            </a:r>
            <a:r>
              <a:rPr lang="en-US" sz="1200" dirty="0">
                <a:latin typeface="Times New Roman" panose="02020603050405020304" pitchFamily="18" charset="0"/>
                <a:cs typeface="Times New Roman" panose="02020603050405020304" pitchFamily="18" charset="0"/>
              </a:rPr>
              <a:t> . </a:t>
            </a:r>
          </a:p>
          <a:p>
            <a:pPr marL="0" indent="0">
              <a:spcBef>
                <a:spcPts val="910"/>
              </a:spcBef>
              <a:spcAft>
                <a:spcPts val="0"/>
              </a:spcAft>
              <a:buSzPts val="1200"/>
              <a:buNone/>
              <a:tabLst>
                <a:tab pos="749935" algn="l"/>
              </a:tabLst>
            </a:pPr>
            <a:r>
              <a:rPr lang="en-US" sz="1100" spc="-5" dirty="0">
                <a:latin typeface="Times New Roman" panose="02020603050405020304" pitchFamily="18" charset="0"/>
                <a:ea typeface="Times New Roman" panose="02020603050405020304" pitchFamily="18" charset="0"/>
              </a:rPr>
              <a:t>2) Please follow the instructions on the form.</a:t>
            </a:r>
          </a:p>
          <a:p>
            <a:pPr marL="0" indent="0">
              <a:spcBef>
                <a:spcPts val="910"/>
              </a:spcBef>
              <a:spcAft>
                <a:spcPts val="0"/>
              </a:spcAft>
              <a:buSzPts val="1200"/>
              <a:buNone/>
              <a:tabLst>
                <a:tab pos="749935" algn="l"/>
              </a:tabLst>
            </a:pPr>
            <a:r>
              <a:rPr lang="en-US" sz="1100" spc="-5" dirty="0">
                <a:latin typeface="Times New Roman" panose="02020603050405020304" pitchFamily="18" charset="0"/>
                <a:ea typeface="Times New Roman" panose="02020603050405020304" pitchFamily="18" charset="0"/>
              </a:rPr>
              <a:t>3) After you have the form complete, please send the completed form back to appraisal@flanaganstatebank.com</a:t>
            </a:r>
          </a:p>
          <a:p>
            <a:pPr marL="0" indent="0">
              <a:spcBef>
                <a:spcPts val="910"/>
              </a:spcBef>
              <a:spcAft>
                <a:spcPts val="0"/>
              </a:spcAft>
              <a:buSzPts val="1200"/>
              <a:buNone/>
              <a:tabLst>
                <a:tab pos="749935" algn="l"/>
              </a:tabLst>
            </a:pPr>
            <a:r>
              <a:rPr lang="en-US" sz="1100" spc="-5" dirty="0">
                <a:latin typeface="Times New Roman" panose="02020603050405020304" pitchFamily="18" charset="0"/>
                <a:ea typeface="Times New Roman" panose="02020603050405020304" pitchFamily="18" charset="0"/>
              </a:rPr>
              <a:t>4) Within 24 hours, our team will send the new information for the appeal to the appraiser.</a:t>
            </a:r>
          </a:p>
          <a:p>
            <a:pPr marL="0" indent="0">
              <a:spcBef>
                <a:spcPts val="910"/>
              </a:spcBef>
              <a:spcAft>
                <a:spcPts val="0"/>
              </a:spcAft>
              <a:buSzPts val="1200"/>
              <a:buNone/>
              <a:tabLst>
                <a:tab pos="749935" algn="l"/>
              </a:tabLst>
            </a:pPr>
            <a:r>
              <a:rPr lang="en-US" sz="1100" spc="-5" dirty="0">
                <a:latin typeface="Times New Roman" panose="02020603050405020304" pitchFamily="18" charset="0"/>
                <a:ea typeface="Times New Roman" panose="02020603050405020304" pitchFamily="18" charset="0"/>
              </a:rPr>
              <a:t>5) Once the appraiser has made their determination, we will advise you of that decision. </a:t>
            </a: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endParaRPr lang="en-US" dirty="0"/>
          </a:p>
          <a:p>
            <a:endParaRPr lang="en-US" dirty="0"/>
          </a:p>
          <a:p>
            <a:r>
              <a:rPr lang="en-US" dirty="0"/>
              <a:t>Sometimes, you may require other help within the loan process. Here is our second additional work-flow, appraisal appeal process.</a:t>
            </a:r>
          </a:p>
        </p:txBody>
      </p:sp>
    </p:spTree>
    <p:extLst>
      <p:ext uri="{BB962C8B-B14F-4D97-AF65-F5344CB8AC3E}">
        <p14:creationId xmlns:p14="http://schemas.microsoft.com/office/powerpoint/2010/main" val="2489106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Additional Possible Work- Flows</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Additional Loan Work-Flows</a:t>
            </a:r>
          </a:p>
          <a:p>
            <a:pPr marL="63500" marR="0">
              <a:spcBef>
                <a:spcPts val="790"/>
              </a:spcBef>
              <a:spcAft>
                <a:spcPts val="0"/>
              </a:spcAft>
            </a:pPr>
            <a:r>
              <a:rPr lang="en-US" sz="1400" b="1" dirty="0">
                <a:effectLst/>
                <a:latin typeface="Times New Roman" panose="02020603050405020304" pitchFamily="18" charset="0"/>
                <a:ea typeface="Times New Roman" panose="02020603050405020304" pitchFamily="18" charset="0"/>
              </a:rPr>
              <a:t>Requesting a Re-Disclosure prior to an ICD Re</a:t>
            </a:r>
            <a:r>
              <a:rPr lang="en-US" sz="1400" b="1" dirty="0">
                <a:latin typeface="Times New Roman" panose="02020603050405020304" pitchFamily="18" charset="0"/>
                <a:ea typeface="Times New Roman" panose="02020603050405020304" pitchFamily="18" charset="0"/>
              </a:rPr>
              <a:t>quest</a:t>
            </a:r>
            <a:endParaRPr lang="en-US" sz="1400" b="1"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b="1" spc="-5" dirty="0">
                <a:latin typeface="Times New Roman" panose="02020603050405020304" pitchFamily="18" charset="0"/>
                <a:ea typeface="Times New Roman" panose="02020603050405020304" pitchFamily="18" charset="0"/>
                <a:cs typeface="Times New Roman" panose="02020603050405020304" pitchFamily="18" charset="0"/>
              </a:rPr>
              <a:t>NOTE – IF YOU ORIGINALLY HAD A LOAN DISCLOSED WITHOUT THE FILE BEING LOCKED, ONCE YOUR LOAN IS LOCKED, FSB WILL ALWAYS SEND OUT REDISCLOSURES TO THE BORROWER(S). THERE IS NO NEED FOR YOU TO REQUEST A RE-DISCLOSURE IN THIS SITUATION. OUR TEAM WILL SEND YOU A COPY OF THE RE-DISCLOSURE PRIOR TO SENDING OUT TO ALL BORROWER(S) FOR YOUR BLESSING BEFORE IT IS SENT.</a:t>
            </a:r>
          </a:p>
          <a:p>
            <a:pPr marL="0" indent="0">
              <a:spcBef>
                <a:spcPts val="910"/>
              </a:spcBef>
              <a:spcAft>
                <a:spcPts val="0"/>
              </a:spcAft>
              <a:buSzPts val="1200"/>
              <a:buNone/>
              <a:tabLst>
                <a:tab pos="749935" algn="l"/>
              </a:tabLst>
            </a:pPr>
            <a:r>
              <a:rPr lang="en-US" sz="1200" b="1" spc="-5" dirty="0">
                <a:latin typeface="Times New Roman" panose="02020603050405020304" pitchFamily="18" charset="0"/>
                <a:ea typeface="Times New Roman" panose="02020603050405020304" pitchFamily="18" charset="0"/>
                <a:cs typeface="Times New Roman" panose="02020603050405020304" pitchFamily="18" charset="0"/>
              </a:rPr>
              <a:t>Please note that if you ever start a loan as a correspondent and need to change a loan to an FHA product, we will not be able to re-disclose. Unfortunately, the loan must be denied, and the loan will need to be restarted as a brokered loan.</a:t>
            </a:r>
          </a:p>
          <a:p>
            <a:pPr marL="0" indent="0">
              <a:spcBef>
                <a:spcPts val="910"/>
              </a:spcBef>
              <a:spcAft>
                <a:spcPts val="0"/>
              </a:spcAft>
              <a:buSzPts val="1200"/>
              <a:buNone/>
              <a:tabLst>
                <a:tab pos="749935" algn="l"/>
              </a:tabLst>
            </a:pPr>
            <a:r>
              <a:rPr lang="en-US" sz="1200" b="1" spc="-5" dirty="0">
                <a:latin typeface="Times New Roman" panose="02020603050405020304" pitchFamily="18" charset="0"/>
                <a:ea typeface="Times New Roman" panose="02020603050405020304" pitchFamily="18" charset="0"/>
                <a:cs typeface="Times New Roman" panose="02020603050405020304" pitchFamily="18" charset="0"/>
              </a:rPr>
              <a:t>Please also know that if you start a brokered loan as a lender paid loan, you may not elect to change that loan to a borrower paid loan later.</a:t>
            </a:r>
          </a:p>
          <a:p>
            <a:pPr marL="0" indent="0">
              <a:spcBef>
                <a:spcPts val="910"/>
              </a:spcBef>
              <a:spcAft>
                <a:spcPts val="0"/>
              </a:spcAft>
              <a:buSzPts val="1200"/>
              <a:buNone/>
              <a:tabLst>
                <a:tab pos="749935" algn="l"/>
              </a:tabLst>
            </a:pPr>
            <a:r>
              <a:rPr lang="en-US" sz="1200" spc="-5" dirty="0">
                <a:latin typeface="Times New Roman" panose="02020603050405020304" pitchFamily="18" charset="0"/>
                <a:ea typeface="Times New Roman" panose="02020603050405020304" pitchFamily="18" charset="0"/>
                <a:cs typeface="Times New Roman" panose="02020603050405020304" pitchFamily="18" charset="0"/>
              </a:rPr>
              <a:t>1) Sometimes, you may need to request a re-disclosure during the loan process for a particular fee, or product change. </a:t>
            </a:r>
          </a:p>
          <a:p>
            <a:pPr marL="0" indent="0">
              <a:spcBef>
                <a:spcPts val="910"/>
              </a:spcBef>
              <a:spcAft>
                <a:spcPts val="0"/>
              </a:spcAft>
              <a:buSzPts val="1200"/>
              <a:buNone/>
              <a:tabLst>
                <a:tab pos="749935" algn="l"/>
              </a:tabLst>
            </a:pPr>
            <a:r>
              <a:rPr lang="en-US" sz="1100" spc="-5" dirty="0">
                <a:latin typeface="Times New Roman" panose="02020603050405020304" pitchFamily="18" charset="0"/>
                <a:ea typeface="Times New Roman" panose="02020603050405020304" pitchFamily="18" charset="0"/>
              </a:rPr>
              <a:t>2) Please remember that timing of re-disclosure is important. We can re-disclose many times on an ICD rather than re-disclosing prior to that stage of the loan process. Our internal team may reach out to you in circumstances of re-disclosure request when FSB feels the timing of the request may be better served by issuing an ICD.</a:t>
            </a:r>
          </a:p>
          <a:p>
            <a:pPr marL="0" indent="0">
              <a:spcBef>
                <a:spcPts val="910"/>
              </a:spcBef>
              <a:spcAft>
                <a:spcPts val="0"/>
              </a:spcAft>
              <a:buSzPts val="1200"/>
              <a:buNone/>
              <a:tabLst>
                <a:tab pos="749935" algn="l"/>
              </a:tabLst>
            </a:pPr>
            <a:r>
              <a:rPr lang="en-US" sz="1100" spc="-5" dirty="0">
                <a:latin typeface="Times New Roman" panose="02020603050405020304" pitchFamily="18" charset="0"/>
                <a:ea typeface="Times New Roman" panose="02020603050405020304" pitchFamily="18" charset="0"/>
              </a:rPr>
              <a:t>3) To request a re-disclosure or product change the loan officer must complete our re-disclosure form. You can find this form at </a:t>
            </a:r>
            <a:r>
              <a:rPr lang="en-US" sz="1100" spc="-5" dirty="0">
                <a:latin typeface="Times New Roman" panose="02020603050405020304" pitchFamily="18" charset="0"/>
                <a:ea typeface="Times New Roman" panose="02020603050405020304" pitchFamily="18" charset="0"/>
                <a:hlinkClick r:id="rId2"/>
              </a:rPr>
              <a:t>www.fsbtpo.com</a:t>
            </a:r>
            <a:r>
              <a:rPr lang="en-US" sz="1100" spc="-5" dirty="0">
                <a:latin typeface="Times New Roman" panose="02020603050405020304" pitchFamily="18" charset="0"/>
                <a:ea typeface="Times New Roman" panose="02020603050405020304" pitchFamily="18" charset="0"/>
              </a:rPr>
              <a:t> . In addition, please allow 24 hours in these situations.</a:t>
            </a:r>
          </a:p>
          <a:p>
            <a:pPr marL="0" indent="0">
              <a:spcBef>
                <a:spcPts val="910"/>
              </a:spcBef>
              <a:spcAft>
                <a:spcPts val="0"/>
              </a:spcAft>
              <a:buSzPts val="1200"/>
              <a:buNone/>
              <a:tabLst>
                <a:tab pos="749935" algn="l"/>
              </a:tabLst>
            </a:pPr>
            <a:r>
              <a:rPr lang="en-US" sz="1100" spc="-5" dirty="0">
                <a:latin typeface="Times New Roman" panose="02020603050405020304" pitchFamily="18" charset="0"/>
                <a:ea typeface="Times New Roman" panose="02020603050405020304" pitchFamily="18" charset="0"/>
              </a:rPr>
              <a:t>4) Once the form is completed, please send the completed form to </a:t>
            </a:r>
            <a:r>
              <a:rPr lang="en-US" sz="1100" spc="-5" dirty="0">
                <a:latin typeface="Times New Roman" panose="02020603050405020304" pitchFamily="18" charset="0"/>
                <a:ea typeface="Times New Roman" panose="02020603050405020304" pitchFamily="18" charset="0"/>
                <a:hlinkClick r:id="rId3"/>
              </a:rPr>
              <a:t>tpodisclosures@flanaganstatebank.com</a:t>
            </a:r>
            <a:r>
              <a:rPr lang="en-US" sz="1100" spc="-5" dirty="0">
                <a:latin typeface="Times New Roman" panose="02020603050405020304" pitchFamily="18" charset="0"/>
                <a:ea typeface="Times New Roman" panose="02020603050405020304" pitchFamily="18" charset="0"/>
              </a:rPr>
              <a:t> .</a:t>
            </a:r>
          </a:p>
          <a:p>
            <a:pPr marL="0" indent="0">
              <a:spcBef>
                <a:spcPts val="910"/>
              </a:spcBef>
              <a:spcAft>
                <a:spcPts val="0"/>
              </a:spcAft>
              <a:buSzPts val="1200"/>
              <a:buNone/>
              <a:tabLst>
                <a:tab pos="749935" algn="l"/>
              </a:tabLst>
            </a:pPr>
            <a:r>
              <a:rPr lang="en-US" sz="1100" spc="-5" dirty="0">
                <a:latin typeface="Times New Roman" panose="02020603050405020304" pitchFamily="18" charset="0"/>
                <a:ea typeface="Times New Roman" panose="02020603050405020304" pitchFamily="18" charset="0"/>
              </a:rPr>
              <a:t>5) Our Internal team will then re-disclose each request within 24 hours of receipt. We may contact the loan officer if we have questions prior to re-disclosure creation. </a:t>
            </a:r>
          </a:p>
          <a:p>
            <a:pPr marL="0" indent="0">
              <a:spcBef>
                <a:spcPts val="910"/>
              </a:spcBef>
              <a:spcAft>
                <a:spcPts val="0"/>
              </a:spcAft>
              <a:buSzPts val="1200"/>
              <a:buNone/>
              <a:tabLst>
                <a:tab pos="749935" algn="l"/>
              </a:tabLst>
            </a:pPr>
            <a:r>
              <a:rPr lang="en-US" sz="1100" b="1" spc="-5" dirty="0">
                <a:latin typeface="Times New Roman" panose="02020603050405020304" pitchFamily="18" charset="0"/>
                <a:ea typeface="Times New Roman" panose="02020603050405020304" pitchFamily="18" charset="0"/>
                <a:cs typeface="Times New Roman" panose="02020603050405020304" pitchFamily="18" charset="0"/>
              </a:rPr>
              <a:t>OUR TEAM WILL SEND YOU A COPY OF THE RE-DISCLOSURE PRIOR TO SENDING OUT TO ALL BORROWER(S) FOR YOUR BLESSING BEFORE IT IS SENT.</a:t>
            </a:r>
          </a:p>
          <a:p>
            <a:pPr mar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endParaRPr lang="en-US" dirty="0"/>
          </a:p>
          <a:p>
            <a:endParaRPr lang="en-US" dirty="0"/>
          </a:p>
          <a:p>
            <a:r>
              <a:rPr lang="en-US" dirty="0"/>
              <a:t>Sometimes, you may require other help within the loan process. Here is our third additional work-flow, requesting a re-disclosure / product change prior to an ICD request.</a:t>
            </a:r>
          </a:p>
        </p:txBody>
      </p:sp>
    </p:spTree>
    <p:extLst>
      <p:ext uri="{BB962C8B-B14F-4D97-AF65-F5344CB8AC3E}">
        <p14:creationId xmlns:p14="http://schemas.microsoft.com/office/powerpoint/2010/main" val="1394429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Additional Possible Work- Flows</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Additional Loan Work-Flows</a:t>
            </a:r>
          </a:p>
          <a:p>
            <a:pPr marL="63500" marR="0">
              <a:spcBef>
                <a:spcPts val="790"/>
              </a:spcBef>
              <a:spcAft>
                <a:spcPts val="0"/>
              </a:spcAft>
            </a:pPr>
            <a:r>
              <a:rPr lang="en-US" sz="1400" b="1" dirty="0">
                <a:effectLst/>
                <a:latin typeface="Times New Roman" panose="02020603050405020304" pitchFamily="18" charset="0"/>
                <a:ea typeface="Times New Roman" panose="02020603050405020304" pitchFamily="18" charset="0"/>
              </a:rPr>
              <a:t>Requesting a COE on a VA Loan</a:t>
            </a:r>
          </a:p>
          <a:p>
            <a:pPr marL="0" indent="0">
              <a:spcBef>
                <a:spcPts val="910"/>
              </a:spcBef>
              <a:spcAft>
                <a:spcPts val="0"/>
              </a:spcAft>
              <a:buSzPts val="1200"/>
              <a:buNone/>
              <a:tabLst>
                <a:tab pos="749935" algn="l"/>
              </a:tabLst>
            </a:pPr>
            <a:r>
              <a:rPr lang="en-US" sz="1200" dirty="0">
                <a:latin typeface="Times New Roman" panose="02020603050405020304" pitchFamily="18" charset="0"/>
                <a:cs typeface="Times New Roman" panose="02020603050405020304" pitchFamily="18" charset="0"/>
              </a:rPr>
              <a:t>1) Many times, before originating a VA loan, the loan officer may want to make sure that a Veteran or Reservist is eligible for VA financing. If you would like FSB to check that eligibility, please follow the process below. </a:t>
            </a:r>
          </a:p>
          <a:p>
            <a:pPr marL="0" indent="0">
              <a:spcBef>
                <a:spcPts val="910"/>
              </a:spcBef>
              <a:spcAft>
                <a:spcPts val="0"/>
              </a:spcAft>
              <a:buSzPts val="1200"/>
              <a:buNone/>
              <a:tabLst>
                <a:tab pos="749935" algn="l"/>
              </a:tabLst>
            </a:pPr>
            <a:r>
              <a:rPr lang="en-US" sz="1100" spc="-5" dirty="0">
                <a:latin typeface="Times New Roman" panose="02020603050405020304" pitchFamily="18" charset="0"/>
                <a:ea typeface="Times New Roman" panose="02020603050405020304" pitchFamily="18" charset="0"/>
              </a:rPr>
              <a:t>2) Please send an email to </a:t>
            </a:r>
            <a:r>
              <a:rPr lang="en-US" sz="1100" spc="-5" dirty="0">
                <a:latin typeface="Times New Roman" panose="02020603050405020304" pitchFamily="18" charset="0"/>
                <a:ea typeface="Times New Roman" panose="02020603050405020304" pitchFamily="18" charset="0"/>
                <a:hlinkClick r:id="rId2"/>
              </a:rPr>
              <a:t>mtgsupportcenter@flanaganstatebank.com</a:t>
            </a:r>
            <a:r>
              <a:rPr lang="en-US" sz="1100" spc="-5" dirty="0">
                <a:latin typeface="Times New Roman" panose="02020603050405020304" pitchFamily="18" charset="0"/>
                <a:ea typeface="Times New Roman" panose="02020603050405020304" pitchFamily="18" charset="0"/>
              </a:rPr>
              <a:t> with the following information:</a:t>
            </a:r>
          </a:p>
          <a:p>
            <a:pPr marL="228600" indent="-228600">
              <a:spcBef>
                <a:spcPts val="910"/>
              </a:spcBef>
              <a:spcAft>
                <a:spcPts val="0"/>
              </a:spcAft>
              <a:buSzPts val="1200"/>
              <a:buAutoNum type="alphaUcParenR"/>
              <a:tabLst>
                <a:tab pos="749935" algn="l"/>
              </a:tabLst>
            </a:pPr>
            <a:r>
              <a:rPr lang="en-US" sz="1100" spc="-5" dirty="0">
                <a:latin typeface="Times New Roman" panose="02020603050405020304" pitchFamily="18" charset="0"/>
                <a:ea typeface="Times New Roman" panose="02020603050405020304" pitchFamily="18" charset="0"/>
              </a:rPr>
              <a:t>Header of the email should state, “Please Order COE for VA Loan”</a:t>
            </a:r>
          </a:p>
          <a:p>
            <a:pPr marL="228600" indent="-228600">
              <a:spcBef>
                <a:spcPts val="910"/>
              </a:spcBef>
              <a:spcAft>
                <a:spcPts val="0"/>
              </a:spcAft>
              <a:buSzPts val="1200"/>
              <a:buAutoNum type="alphaUcParenR"/>
              <a:tabLst>
                <a:tab pos="749935" algn="l"/>
              </a:tabLst>
            </a:pPr>
            <a:r>
              <a:rPr lang="en-US" sz="1100" spc="-5" dirty="0">
                <a:latin typeface="Times New Roman" panose="02020603050405020304" pitchFamily="18" charset="0"/>
                <a:ea typeface="Times New Roman" panose="02020603050405020304" pitchFamily="18" charset="0"/>
              </a:rPr>
              <a:t>Email must include Veteran SSN, and Date of Birth.</a:t>
            </a:r>
          </a:p>
          <a:p>
            <a:pPr mar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100" spc="-5" dirty="0">
                <a:latin typeface="Times New Roman" panose="02020603050405020304" pitchFamily="18" charset="0"/>
                <a:ea typeface="Times New Roman" panose="02020603050405020304" pitchFamily="18" charset="0"/>
              </a:rPr>
              <a:t>3) Our internal team will order a COE within 4 hours of each request. </a:t>
            </a:r>
          </a:p>
          <a:p>
            <a:pPr marL="0" indent="0">
              <a:spcBef>
                <a:spcPts val="910"/>
              </a:spcBef>
              <a:spcAft>
                <a:spcPts val="0"/>
              </a:spcAft>
              <a:buSzPts val="1200"/>
              <a:buNone/>
              <a:tabLst>
                <a:tab pos="749935" algn="l"/>
              </a:tabLst>
            </a:pPr>
            <a:r>
              <a:rPr lang="en-US" sz="1100" spc="-5" dirty="0">
                <a:latin typeface="Times New Roman" panose="02020603050405020304" pitchFamily="18" charset="0"/>
                <a:ea typeface="Times New Roman" panose="02020603050405020304" pitchFamily="18" charset="0"/>
              </a:rPr>
              <a:t>4) Please know that sometimes the department of Veteran Affairs may require additional information that can only be obtained on the Veterans “DD214” . In these instances, our team will reach out to the loan officer requesting this form.</a:t>
            </a:r>
          </a:p>
          <a:p>
            <a:pPr marL="0" marR="0" lv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endParaRPr lang="en-US" dirty="0"/>
          </a:p>
          <a:p>
            <a:endParaRPr lang="en-US" dirty="0"/>
          </a:p>
          <a:p>
            <a:r>
              <a:rPr lang="en-US" dirty="0"/>
              <a:t>Sometimes, you may require other help within the loan process. Here is our fourth additional work-flow, requesting a Certificate of Eligibility for a VA loan .</a:t>
            </a:r>
          </a:p>
        </p:txBody>
      </p:sp>
    </p:spTree>
    <p:extLst>
      <p:ext uri="{BB962C8B-B14F-4D97-AF65-F5344CB8AC3E}">
        <p14:creationId xmlns:p14="http://schemas.microsoft.com/office/powerpoint/2010/main" val="608284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Additional Possible Work- Flows</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Additional Loan Work-Flows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Establishing an Escrow Repair when required</a:t>
            </a:r>
            <a:endParaRPr lang="en-US" sz="1400" b="1"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200" b="1" spc="-5" dirty="0">
                <a:latin typeface="Times New Roman" panose="02020603050405020304" pitchFamily="18" charset="0"/>
                <a:ea typeface="Times New Roman" panose="02020603050405020304" pitchFamily="18" charset="0"/>
                <a:cs typeface="Times New Roman" panose="02020603050405020304" pitchFamily="18" charset="0"/>
              </a:rPr>
              <a:t>NOTE – FSB ALLOWS FOR ESCROW REPAIRS TO HAVE PROPERTIES MEET HUD, FNMA, OR FREDDIE MAC GUIDELINES. HERE ARE OUR POLICIES FOR ESCROW REPAIRS BELOW</a:t>
            </a:r>
          </a:p>
          <a:p>
            <a:pPr marL="0" indent="0">
              <a:spcBef>
                <a:spcPts val="910"/>
              </a:spcBef>
              <a:spcAft>
                <a:spcPts val="0"/>
              </a:spcAft>
              <a:buSzPts val="1200"/>
              <a:buNone/>
              <a:tabLst>
                <a:tab pos="749935" algn="l"/>
              </a:tabLst>
            </a:pPr>
            <a:r>
              <a:rPr lang="en-US" sz="1100" b="1" dirty="0"/>
              <a:t>Who can do the Repair work? </a:t>
            </a:r>
          </a:p>
          <a:p>
            <a:pPr marL="0" indent="0">
              <a:spcBef>
                <a:spcPts val="910"/>
              </a:spcBef>
              <a:spcAft>
                <a:spcPts val="0"/>
              </a:spcAft>
              <a:buSzPts val="1200"/>
              <a:buNone/>
              <a:tabLst>
                <a:tab pos="749935" algn="l"/>
              </a:tabLst>
            </a:pPr>
            <a:r>
              <a:rPr lang="en-US" sz="1100" dirty="0"/>
              <a:t>➢ Repairs cannot be completed by the borrower – no exceptions </a:t>
            </a:r>
          </a:p>
          <a:p>
            <a:pPr marL="0" indent="0">
              <a:spcBef>
                <a:spcPts val="910"/>
              </a:spcBef>
              <a:spcAft>
                <a:spcPts val="0"/>
              </a:spcAft>
              <a:buSzPts val="1200"/>
              <a:buNone/>
              <a:tabLst>
                <a:tab pos="749935" algn="l"/>
              </a:tabLst>
            </a:pPr>
            <a:r>
              <a:rPr lang="en-US" sz="1100" dirty="0"/>
              <a:t>➢ Repairs can only be completed by a licensed contractor or if state does not require licensing, contractor must be verifiable and have valid insurance. </a:t>
            </a:r>
          </a:p>
          <a:p>
            <a:pPr marL="0" indent="0">
              <a:spcBef>
                <a:spcPts val="910"/>
              </a:spcBef>
              <a:spcAft>
                <a:spcPts val="0"/>
              </a:spcAft>
              <a:buSzPts val="1200"/>
              <a:buNone/>
              <a:tabLst>
                <a:tab pos="749935" algn="l"/>
              </a:tabLst>
            </a:pPr>
            <a:r>
              <a:rPr lang="en-US" sz="1100" b="1" dirty="0"/>
              <a:t>Allowed Repairs for Escrow: </a:t>
            </a:r>
          </a:p>
          <a:p>
            <a:pPr marL="0" indent="0">
              <a:spcBef>
                <a:spcPts val="910"/>
              </a:spcBef>
              <a:spcAft>
                <a:spcPts val="0"/>
              </a:spcAft>
              <a:buSzPts val="1200"/>
              <a:buNone/>
              <a:tabLst>
                <a:tab pos="749935" algn="l"/>
              </a:tabLst>
            </a:pPr>
            <a:r>
              <a:rPr lang="en-US" sz="1100" dirty="0"/>
              <a:t>➢Escrow repair items can ONLY be used for repair items that bring the subject property to product guidelines. </a:t>
            </a:r>
          </a:p>
          <a:p>
            <a:pPr marL="0" indent="0">
              <a:spcBef>
                <a:spcPts val="910"/>
              </a:spcBef>
              <a:spcAft>
                <a:spcPts val="0"/>
              </a:spcAft>
              <a:buSzPts val="1200"/>
              <a:buNone/>
              <a:tabLst>
                <a:tab pos="749935" algn="l"/>
              </a:tabLst>
            </a:pPr>
            <a:r>
              <a:rPr lang="en-US" sz="1100" b="1" dirty="0"/>
              <a:t>Non-Allowed Escrow Repair Items: </a:t>
            </a:r>
          </a:p>
          <a:p>
            <a:pPr marL="0" indent="0">
              <a:spcBef>
                <a:spcPts val="910"/>
              </a:spcBef>
              <a:spcAft>
                <a:spcPts val="0"/>
              </a:spcAft>
              <a:buSzPts val="1200"/>
              <a:buNone/>
              <a:tabLst>
                <a:tab pos="749935" algn="l"/>
              </a:tabLst>
            </a:pPr>
            <a:r>
              <a:rPr lang="en-US" sz="1100" dirty="0"/>
              <a:t>➢Repairs that are structural in nature, or </a:t>
            </a:r>
          </a:p>
          <a:p>
            <a:pPr marL="0" indent="0">
              <a:spcBef>
                <a:spcPts val="910"/>
              </a:spcBef>
              <a:spcAft>
                <a:spcPts val="0"/>
              </a:spcAft>
              <a:buSzPts val="1200"/>
              <a:buNone/>
              <a:tabLst>
                <a:tab pos="749935" algn="l"/>
              </a:tabLst>
            </a:pPr>
            <a:r>
              <a:rPr lang="en-US" sz="1100" dirty="0"/>
              <a:t>➢Repairs that affect the safety or soundness of the property, or </a:t>
            </a:r>
          </a:p>
          <a:p>
            <a:pPr marL="0" indent="0">
              <a:spcBef>
                <a:spcPts val="910"/>
              </a:spcBef>
              <a:spcAft>
                <a:spcPts val="0"/>
              </a:spcAft>
              <a:buSzPts val="1200"/>
              <a:buNone/>
              <a:tabLst>
                <a:tab pos="749935" algn="l"/>
              </a:tabLst>
            </a:pPr>
            <a:r>
              <a:rPr lang="en-US" sz="1100" dirty="0"/>
              <a:t>➢Repairs that are cosmetic in nature are not allowed. </a:t>
            </a:r>
          </a:p>
          <a:p>
            <a:pPr marL="0" indent="0">
              <a:spcBef>
                <a:spcPts val="910"/>
              </a:spcBef>
              <a:spcAft>
                <a:spcPts val="0"/>
              </a:spcAft>
              <a:buSzPts val="1200"/>
              <a:buNone/>
              <a:tabLst>
                <a:tab pos="749935" algn="l"/>
              </a:tabLst>
            </a:pPr>
            <a:r>
              <a:rPr lang="en-US" sz="1100" dirty="0"/>
              <a:t>Example, borrower wants newer cabinets. Allowed Amount of Escrow: ➢No Maximum amount, but the escrow repair can ONLY be used for repair items that bring the subject property to product guidelines. No structural or “cosmetic” repairs can be done. </a:t>
            </a:r>
          </a:p>
          <a:p>
            <a:pPr marL="0" indent="0">
              <a:spcBef>
                <a:spcPts val="910"/>
              </a:spcBef>
              <a:spcAft>
                <a:spcPts val="0"/>
              </a:spcAft>
              <a:buSzPts val="1200"/>
              <a:buNone/>
              <a:tabLst>
                <a:tab pos="749935" algn="l"/>
              </a:tabLst>
            </a:pPr>
            <a:r>
              <a:rPr lang="en-US" sz="1100" dirty="0"/>
              <a:t>➢If the amount of the escrow will be less than $7,500 total then the lock duration must cover the loan funding date. </a:t>
            </a:r>
          </a:p>
          <a:p>
            <a:pPr marL="0" indent="0">
              <a:spcBef>
                <a:spcPts val="910"/>
              </a:spcBef>
              <a:spcAft>
                <a:spcPts val="0"/>
              </a:spcAft>
              <a:buSzPts val="1200"/>
              <a:buNone/>
              <a:tabLst>
                <a:tab pos="749935" algn="l"/>
              </a:tabLst>
            </a:pPr>
            <a:r>
              <a:rPr lang="en-US" sz="1100" dirty="0"/>
              <a:t>➢FHA loans, Conventional Purchases, and VA loans do not allow the repair amounts to be included in the loan amount. In some circumstances repairs may be financed into a USDA loan. </a:t>
            </a:r>
          </a:p>
          <a:p>
            <a:pPr marL="0" indent="0">
              <a:spcBef>
                <a:spcPts val="910"/>
              </a:spcBef>
              <a:spcAft>
                <a:spcPts val="0"/>
              </a:spcAft>
              <a:buSzPts val="1200"/>
              <a:buNone/>
              <a:tabLst>
                <a:tab pos="749935" algn="l"/>
              </a:tabLst>
            </a:pPr>
            <a:r>
              <a:rPr lang="en-US" sz="1100" b="1" dirty="0"/>
              <a:t>Required Contingency: </a:t>
            </a:r>
          </a:p>
          <a:p>
            <a:pPr marL="0" indent="0">
              <a:spcBef>
                <a:spcPts val="910"/>
              </a:spcBef>
              <a:spcAft>
                <a:spcPts val="0"/>
              </a:spcAft>
              <a:buSzPts val="1200"/>
              <a:buNone/>
              <a:tabLst>
                <a:tab pos="749935" algn="l"/>
              </a:tabLst>
            </a:pPr>
            <a:r>
              <a:rPr lang="en-US" sz="1100" dirty="0"/>
              <a:t>➢For Borrower funded escrows 150% of the highest bid will be held, for Seller funded escrows 100% of the highest bid will be held. *Note that all excess amounts of overfunded borrower funded escrows will be principally applied to their loan. </a:t>
            </a: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endParaRPr lang="en-US" dirty="0"/>
          </a:p>
          <a:p>
            <a:endParaRPr lang="en-US" dirty="0"/>
          </a:p>
          <a:p>
            <a:r>
              <a:rPr lang="en-US" dirty="0"/>
              <a:t>Sometimes, you may require other help within the loan process. Here is our fifth additional work-flow, establishing an escrow repair when required.</a:t>
            </a:r>
          </a:p>
        </p:txBody>
      </p:sp>
    </p:spTree>
    <p:extLst>
      <p:ext uri="{BB962C8B-B14F-4D97-AF65-F5344CB8AC3E}">
        <p14:creationId xmlns:p14="http://schemas.microsoft.com/office/powerpoint/2010/main" val="390592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Additional Possible Work- Flows</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lnSpcReduction="10000"/>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Additional Loan Work-Flows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Establishing an Escrow Repair when required (Continued)</a:t>
            </a:r>
            <a:endParaRPr lang="en-US" sz="1400" b="1"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100" b="1" dirty="0"/>
              <a:t>Work Bid Requirements: </a:t>
            </a:r>
          </a:p>
          <a:p>
            <a:pPr marL="0" indent="0">
              <a:spcBef>
                <a:spcPts val="910"/>
              </a:spcBef>
              <a:spcAft>
                <a:spcPts val="0"/>
              </a:spcAft>
              <a:buSzPts val="1200"/>
              <a:buNone/>
              <a:tabLst>
                <a:tab pos="749935" algn="l"/>
              </a:tabLst>
            </a:pPr>
            <a:r>
              <a:rPr lang="en-US" sz="1100" dirty="0"/>
              <a:t>➢Requires 2 bids for all repairs </a:t>
            </a:r>
          </a:p>
          <a:p>
            <a:pPr marL="0" indent="0">
              <a:spcBef>
                <a:spcPts val="910"/>
              </a:spcBef>
              <a:spcAft>
                <a:spcPts val="0"/>
              </a:spcAft>
              <a:buSzPts val="1200"/>
              <a:buNone/>
              <a:tabLst>
                <a:tab pos="749935" algn="l"/>
              </a:tabLst>
            </a:pPr>
            <a:r>
              <a:rPr lang="en-US" sz="1100" dirty="0"/>
              <a:t>➢Must include the contractor’s name and contact number. </a:t>
            </a:r>
          </a:p>
          <a:p>
            <a:pPr marL="0" indent="0">
              <a:spcBef>
                <a:spcPts val="910"/>
              </a:spcBef>
              <a:spcAft>
                <a:spcPts val="0"/>
              </a:spcAft>
              <a:buSzPts val="1200"/>
              <a:buNone/>
              <a:tabLst>
                <a:tab pos="749935" algn="l"/>
              </a:tabLst>
            </a:pPr>
            <a:r>
              <a:rPr lang="en-US" sz="1100" dirty="0"/>
              <a:t>➢FSB will utilize the higher of the 2 bids for calculation of the holdback amount. </a:t>
            </a:r>
          </a:p>
          <a:p>
            <a:pPr marL="0" indent="0">
              <a:spcBef>
                <a:spcPts val="910"/>
              </a:spcBef>
              <a:spcAft>
                <a:spcPts val="0"/>
              </a:spcAft>
              <a:buSzPts val="1200"/>
              <a:buNone/>
              <a:tabLst>
                <a:tab pos="749935" algn="l"/>
              </a:tabLst>
            </a:pPr>
            <a:r>
              <a:rPr lang="en-US" sz="1100" dirty="0"/>
              <a:t>➢If bids are greater than 20% different from each other, an itemized bid will be required from the highest bid for further examination. If the amount provided on the bids do not appear to be sufficient for the work required a cost to cure will be requested from the appraiser to determine the amount held. </a:t>
            </a:r>
          </a:p>
          <a:p>
            <a:pPr marL="0" indent="0">
              <a:spcBef>
                <a:spcPts val="910"/>
              </a:spcBef>
              <a:spcAft>
                <a:spcPts val="0"/>
              </a:spcAft>
              <a:buSzPts val="1200"/>
              <a:buNone/>
              <a:tabLst>
                <a:tab pos="749935" algn="l"/>
              </a:tabLst>
            </a:pPr>
            <a:r>
              <a:rPr lang="en-US" sz="1100" dirty="0"/>
              <a:t>➢If a seller funded escrow, the Bids must be signed by both the buyer(s) and seller(s). </a:t>
            </a:r>
          </a:p>
          <a:p>
            <a:pPr marL="0" indent="0">
              <a:spcBef>
                <a:spcPts val="910"/>
              </a:spcBef>
              <a:spcAft>
                <a:spcPts val="0"/>
              </a:spcAft>
              <a:buSzPts val="1200"/>
              <a:buNone/>
              <a:tabLst>
                <a:tab pos="749935" algn="l"/>
              </a:tabLst>
            </a:pPr>
            <a:r>
              <a:rPr lang="en-US" sz="1100" dirty="0"/>
              <a:t>➢If a borrower funded escrow, the Bids must be signed only by the buyer(s). </a:t>
            </a:r>
          </a:p>
          <a:p>
            <a:pPr marL="0" indent="0">
              <a:spcBef>
                <a:spcPts val="910"/>
              </a:spcBef>
              <a:spcAft>
                <a:spcPts val="0"/>
              </a:spcAft>
              <a:buSzPts val="1200"/>
              <a:buNone/>
              <a:tabLst>
                <a:tab pos="749935" algn="l"/>
              </a:tabLst>
            </a:pPr>
            <a:r>
              <a:rPr lang="en-US" sz="1100" b="1" dirty="0"/>
              <a:t>Time Frame Allowed and Lock Policy: </a:t>
            </a:r>
          </a:p>
          <a:p>
            <a:pPr marL="0" indent="0">
              <a:spcBef>
                <a:spcPts val="910"/>
              </a:spcBef>
              <a:spcAft>
                <a:spcPts val="0"/>
              </a:spcAft>
              <a:buSzPts val="1200"/>
              <a:buNone/>
              <a:tabLst>
                <a:tab pos="749935" algn="l"/>
              </a:tabLst>
            </a:pPr>
            <a:r>
              <a:rPr lang="en-US" sz="1100" dirty="0"/>
              <a:t>➢If the amount of the escrow will be greater than $7,500 total then the lock duration must cover the time frame required on a post-closing basis for all repairs to be completed and a final inspection to be completed. </a:t>
            </a:r>
          </a:p>
          <a:p>
            <a:pPr marL="0" indent="0">
              <a:spcBef>
                <a:spcPts val="910"/>
              </a:spcBef>
              <a:spcAft>
                <a:spcPts val="0"/>
              </a:spcAft>
              <a:buSzPts val="1200"/>
              <a:buNone/>
              <a:tabLst>
                <a:tab pos="749935" algn="l"/>
              </a:tabLst>
            </a:pPr>
            <a:r>
              <a:rPr lang="en-US" sz="1100" dirty="0"/>
              <a:t>➢FSB only offers a maximum of a 60-day lock duration, therefore if you require more time for any reason (delay due to materials or weather delay) then 30 BPS (.30) must be charged for every additional 15 days greater than 60 days to the borrower. This can be a seller concession. </a:t>
            </a:r>
          </a:p>
          <a:p>
            <a:pPr marL="0" indent="0">
              <a:spcBef>
                <a:spcPts val="910"/>
              </a:spcBef>
              <a:spcAft>
                <a:spcPts val="0"/>
              </a:spcAft>
              <a:buSzPts val="1200"/>
              <a:buNone/>
              <a:tabLst>
                <a:tab pos="749935" algn="l"/>
              </a:tabLst>
            </a:pPr>
            <a:r>
              <a:rPr lang="en-US" sz="1100" dirty="0"/>
              <a:t>Example 1: • A septic system needs to be replaced for the property • The highest bid is for $10,000 and will be seller funded. • The escrow will be for $10,000 at time of closing • Loan is closing January 1st • The repair cannot be completed until April 1st, , or 90 days from closing • Loan officer has 15 days remaining on a 60 day lock at time of closing. • The borrower will need to be charged 90 BPS because they require an additional 45 days from the initial lock period. </a:t>
            </a:r>
          </a:p>
          <a:p>
            <a:pPr marL="0" indent="0">
              <a:spcBef>
                <a:spcPts val="910"/>
              </a:spcBef>
              <a:spcAft>
                <a:spcPts val="0"/>
              </a:spcAft>
              <a:buSzPts val="1200"/>
              <a:buNone/>
              <a:tabLst>
                <a:tab pos="749935" algn="l"/>
              </a:tabLst>
            </a:pPr>
            <a:r>
              <a:rPr lang="en-US" sz="1100" dirty="0"/>
              <a:t>Example 2: • Two windows need to be replaced for the property • The highest bid is for $3,500 and will be borrower funded. • The escrow will be for $5,250 at time of closing (150% of the highest Bid) • Please remember to consider these funds into your cash to close required. • Loan is closing January 1st • The repair cannot be completed until April 1st, , or 90 days from closing. • There is no fee required to be charged to the borrower. </a:t>
            </a:r>
          </a:p>
          <a:p>
            <a:pPr mar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endParaRPr lang="en-US" dirty="0"/>
          </a:p>
          <a:p>
            <a:endParaRPr lang="en-US" dirty="0"/>
          </a:p>
          <a:p>
            <a:r>
              <a:rPr lang="en-US" dirty="0"/>
              <a:t>Sometimes, you may require other help within the loan process. Here is our fifth additional work-flow, establishing an escrow repair when required. (Continued)</a:t>
            </a:r>
          </a:p>
        </p:txBody>
      </p:sp>
    </p:spTree>
    <p:extLst>
      <p:ext uri="{BB962C8B-B14F-4D97-AF65-F5344CB8AC3E}">
        <p14:creationId xmlns:p14="http://schemas.microsoft.com/office/powerpoint/2010/main" val="293898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3C3-BA0E-4E25-B2C0-758001C5ADBA}"/>
              </a:ext>
            </a:extLst>
          </p:cNvPr>
          <p:cNvSpPr>
            <a:spLocks noGrp="1"/>
          </p:cNvSpPr>
          <p:nvPr>
            <p:ph type="title"/>
          </p:nvPr>
        </p:nvSpPr>
        <p:spPr/>
        <p:txBody>
          <a:bodyPr/>
          <a:lstStyle/>
          <a:p>
            <a:r>
              <a:rPr lang="en-US" dirty="0"/>
              <a:t>Additional Possible Work- Flows</a:t>
            </a:r>
          </a:p>
        </p:txBody>
      </p:sp>
      <p:sp>
        <p:nvSpPr>
          <p:cNvPr id="3" name="Content Placeholder 2">
            <a:extLst>
              <a:ext uri="{FF2B5EF4-FFF2-40B4-BE49-F238E27FC236}">
                <a16:creationId xmlns:a16="http://schemas.microsoft.com/office/drawing/2014/main" id="{226E94EB-105F-49E2-8874-BB89D4EC664D}"/>
              </a:ext>
            </a:extLst>
          </p:cNvPr>
          <p:cNvSpPr>
            <a:spLocks noGrp="1"/>
          </p:cNvSpPr>
          <p:nvPr>
            <p:ph idx="1"/>
          </p:nvPr>
        </p:nvSpPr>
        <p:spPr>
          <a:xfrm>
            <a:off x="5763237" y="256058"/>
            <a:ext cx="6132352" cy="6429967"/>
          </a:xfrm>
        </p:spPr>
        <p:txBody>
          <a:bodyPr>
            <a:normAutofit/>
          </a:bodyPr>
          <a:lstStyle/>
          <a:p>
            <a:pPr>
              <a:buFont typeface="Wingdings" panose="05000000000000000000" pitchFamily="2" charset="2"/>
              <a:buChar char="ü"/>
            </a:pPr>
            <a:r>
              <a:rPr lang="en-US" sz="1200" b="1" dirty="0"/>
              <a:t>Initial Loan Set Up Steps: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Additional Loan Work-Flows</a:t>
            </a:r>
          </a:p>
          <a:p>
            <a:pPr marL="63500" marR="0">
              <a:spcBef>
                <a:spcPts val="790"/>
              </a:spcBef>
              <a:spcAft>
                <a:spcPts val="0"/>
              </a:spcAft>
            </a:pPr>
            <a:r>
              <a:rPr lang="en-US" sz="1400" b="1" dirty="0">
                <a:latin typeface="Times New Roman" panose="02020603050405020304" pitchFamily="18" charset="0"/>
                <a:ea typeface="Times New Roman" panose="02020603050405020304" pitchFamily="18" charset="0"/>
              </a:rPr>
              <a:t>Establishing an Escrow Repair when required (Continued)</a:t>
            </a:r>
            <a:endParaRPr lang="en-US" sz="1400" b="1" dirty="0">
              <a:effectLst/>
              <a:latin typeface="Times New Roman" panose="02020603050405020304" pitchFamily="18" charset="0"/>
              <a:ea typeface="Times New Roman" panose="02020603050405020304" pitchFamily="18" charset="0"/>
            </a:endParaRPr>
          </a:p>
          <a:p>
            <a:pPr marL="0" indent="0">
              <a:spcBef>
                <a:spcPts val="910"/>
              </a:spcBef>
              <a:spcAft>
                <a:spcPts val="0"/>
              </a:spcAft>
              <a:buSzPts val="1200"/>
              <a:buNone/>
              <a:tabLst>
                <a:tab pos="749935" algn="l"/>
              </a:tabLst>
            </a:pPr>
            <a:r>
              <a:rPr lang="en-US" sz="1100" b="1" dirty="0"/>
              <a:t>Escrow Agreement: </a:t>
            </a:r>
          </a:p>
          <a:p>
            <a:pPr marL="0" indent="0">
              <a:spcBef>
                <a:spcPts val="910"/>
              </a:spcBef>
              <a:spcAft>
                <a:spcPts val="0"/>
              </a:spcAft>
              <a:buSzPts val="1200"/>
              <a:buNone/>
              <a:tabLst>
                <a:tab pos="749935" algn="l"/>
              </a:tabLst>
            </a:pPr>
            <a:r>
              <a:rPr lang="en-US" sz="1100" dirty="0"/>
              <a:t>➢For Seller funded Escrows, the FSB Escrow repair holdback agreement must be presented to underwriting with both the seller(s) and buyer(s) information on the documents, unsigned. We will require all parties to sign at time of funding, if not previously executed. An updated form is available on our </a:t>
            </a:r>
            <a:r>
              <a:rPr lang="en-US" sz="1100" dirty="0">
                <a:hlinkClick r:id="rId2"/>
              </a:rPr>
              <a:t>www.fsbtpo.com</a:t>
            </a:r>
            <a:r>
              <a:rPr lang="en-US" sz="1100" dirty="0"/>
              <a:t> website. Please see the correct form labeled Seller Funded Escrow Repair Agreement. </a:t>
            </a:r>
          </a:p>
          <a:p>
            <a:pPr marL="0" indent="0">
              <a:spcBef>
                <a:spcPts val="910"/>
              </a:spcBef>
              <a:spcAft>
                <a:spcPts val="0"/>
              </a:spcAft>
              <a:buSzPts val="1200"/>
              <a:buNone/>
              <a:tabLst>
                <a:tab pos="749935" algn="l"/>
              </a:tabLst>
            </a:pPr>
            <a:r>
              <a:rPr lang="en-US" sz="1100" dirty="0"/>
              <a:t>➢For Borrower funded Escrows, the FSB Escrow repair holdback agreement must be presented to underwriting with the buyer(s) information on the document, unsigned. We will require all buyer(s) to sign at time of funding, if not previously executed. An updated form is available on our </a:t>
            </a:r>
            <a:r>
              <a:rPr lang="en-US" sz="1100" dirty="0">
                <a:hlinkClick r:id="rId2"/>
              </a:rPr>
              <a:t>www.fsbtpo.com</a:t>
            </a:r>
            <a:r>
              <a:rPr lang="en-US" sz="1100" dirty="0"/>
              <a:t> website. Please see the correct form labeled Buyer Funded Escrow Repair Agreement. Requesting Escrow </a:t>
            </a:r>
          </a:p>
          <a:p>
            <a:pPr marL="0" indent="0">
              <a:spcBef>
                <a:spcPts val="910"/>
              </a:spcBef>
              <a:spcAft>
                <a:spcPts val="0"/>
              </a:spcAft>
              <a:buSzPts val="1200"/>
              <a:buNone/>
              <a:tabLst>
                <a:tab pos="749935" algn="l"/>
              </a:tabLst>
            </a:pPr>
            <a:r>
              <a:rPr lang="en-US" sz="1100" b="1" dirty="0"/>
              <a:t>Disbursement after closing: </a:t>
            </a:r>
          </a:p>
          <a:p>
            <a:pPr marL="0" indent="0">
              <a:spcBef>
                <a:spcPts val="910"/>
              </a:spcBef>
              <a:spcAft>
                <a:spcPts val="0"/>
              </a:spcAft>
              <a:buSzPts val="1200"/>
              <a:buNone/>
              <a:tabLst>
                <a:tab pos="749935" algn="l"/>
              </a:tabLst>
            </a:pPr>
            <a:r>
              <a:rPr lang="en-US" sz="1100" dirty="0"/>
              <a:t>➢ A Final Inspection and final invoices are to be sent to rebeccamoorehead@flanaganstatebank.com for approval to release funds. In order to have a final inspection ordered prior to your request, simply email </a:t>
            </a:r>
            <a:r>
              <a:rPr lang="en-US" sz="1100" dirty="0">
                <a:hlinkClick r:id="rId3"/>
              </a:rPr>
              <a:t>appraisal@flanaganstatebank.com</a:t>
            </a:r>
            <a:r>
              <a:rPr lang="en-US" sz="1100" dirty="0"/>
              <a:t> once you confirm all repairs are completed.</a:t>
            </a:r>
          </a:p>
          <a:p>
            <a:pPr marL="0" indent="0">
              <a:spcBef>
                <a:spcPts val="910"/>
              </a:spcBef>
              <a:spcAft>
                <a:spcPts val="0"/>
              </a:spcAft>
              <a:buSzPts val="1200"/>
              <a:buNone/>
              <a:tabLst>
                <a:tab pos="749935" algn="l"/>
              </a:tabLst>
            </a:pPr>
            <a:r>
              <a:rPr lang="en-US" sz="1100" dirty="0"/>
              <a:t>➢ Please allow 5 business days to request and then receive payment. .*Note that all excess amounts of overfunded borrower funded escrows will be principally applied to their loan.</a:t>
            </a:r>
            <a:endParaRPr lang="en-US" sz="1200" b="1" spc="-5"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910"/>
              </a:spcBef>
              <a:spcAft>
                <a:spcPts val="0"/>
              </a:spcAft>
              <a:buSzPts val="1200"/>
              <a:buNone/>
              <a:tabLst>
                <a:tab pos="749935" algn="l"/>
              </a:tabLst>
            </a:pPr>
            <a:endParaRPr lang="en-US" sz="1100" spc="-5" dirty="0">
              <a:latin typeface="Times New Roman" panose="02020603050405020304" pitchFamily="18" charset="0"/>
              <a:ea typeface="Times New Roman" panose="02020603050405020304" pitchFamily="18" charset="0"/>
            </a:endParaRPr>
          </a:p>
          <a:p>
            <a:pPr marL="0" marR="0" lvl="0" indent="0">
              <a:spcBef>
                <a:spcPts val="910"/>
              </a:spcBef>
              <a:spcAft>
                <a:spcPts val="0"/>
              </a:spcAft>
              <a:buSzPts val="1200"/>
              <a:buNone/>
              <a:tabLst>
                <a:tab pos="749935" algn="l"/>
              </a:tabLst>
            </a:pPr>
            <a:endParaRPr lang="en-US" sz="1100" spc="-5"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ü"/>
            </a:pPr>
            <a:endParaRPr lang="en-US" sz="1200" b="1" dirty="0"/>
          </a:p>
          <a:p>
            <a:pPr>
              <a:buFont typeface="Wingdings" panose="05000000000000000000" pitchFamily="2" charset="2"/>
              <a:buChar char="ü"/>
            </a:pPr>
            <a:endParaRPr lang="en-US" sz="1200" dirty="0"/>
          </a:p>
          <a:p>
            <a:pPr>
              <a:buFont typeface="Wingdings" panose="05000000000000000000" pitchFamily="2" charset="2"/>
              <a:buChar char="ü"/>
            </a:pPr>
            <a:endParaRPr lang="en-US" sz="1200" dirty="0"/>
          </a:p>
        </p:txBody>
      </p:sp>
      <p:sp>
        <p:nvSpPr>
          <p:cNvPr id="4" name="Text Placeholder 3">
            <a:extLst>
              <a:ext uri="{FF2B5EF4-FFF2-40B4-BE49-F238E27FC236}">
                <a16:creationId xmlns:a16="http://schemas.microsoft.com/office/drawing/2014/main" id="{94D17AC8-EEFD-4D9F-BF08-BD845C56FEF7}"/>
              </a:ext>
            </a:extLst>
          </p:cNvPr>
          <p:cNvSpPr>
            <a:spLocks noGrp="1"/>
          </p:cNvSpPr>
          <p:nvPr>
            <p:ph type="body" sz="half" idx="2"/>
          </p:nvPr>
        </p:nvSpPr>
        <p:spPr>
          <a:xfrm>
            <a:off x="723900" y="2101334"/>
            <a:ext cx="3855720" cy="4517579"/>
          </a:xfrm>
        </p:spPr>
        <p:txBody>
          <a:bodyPr>
            <a:normAutofit/>
          </a:bodyPr>
          <a:lstStyle/>
          <a:p>
            <a:endParaRPr lang="en-US" dirty="0"/>
          </a:p>
          <a:p>
            <a:endParaRPr lang="en-US" dirty="0"/>
          </a:p>
          <a:p>
            <a:r>
              <a:rPr lang="en-US" dirty="0"/>
              <a:t>Sometimes, you may require other help within the loan process. Here is our fifth additional work-flow, establishing an escrow repair when required. (Continued)</a:t>
            </a:r>
          </a:p>
        </p:txBody>
      </p:sp>
    </p:spTree>
    <p:extLst>
      <p:ext uri="{BB962C8B-B14F-4D97-AF65-F5344CB8AC3E}">
        <p14:creationId xmlns:p14="http://schemas.microsoft.com/office/powerpoint/2010/main" val="1501401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5D802-B79D-4015-A95B-7AFAB3E3210C}"/>
              </a:ext>
            </a:extLst>
          </p:cNvPr>
          <p:cNvSpPr>
            <a:spLocks noGrp="1"/>
          </p:cNvSpPr>
          <p:nvPr>
            <p:ph type="ctrTitle"/>
          </p:nvPr>
        </p:nvSpPr>
        <p:spPr/>
        <p:txBody>
          <a:bodyPr/>
          <a:lstStyle/>
          <a:p>
            <a:r>
              <a:rPr lang="en-US" dirty="0"/>
              <a:t>Mortgagebot Demo</a:t>
            </a:r>
          </a:p>
        </p:txBody>
      </p:sp>
      <p:sp>
        <p:nvSpPr>
          <p:cNvPr id="3" name="Subtitle 2">
            <a:extLst>
              <a:ext uri="{FF2B5EF4-FFF2-40B4-BE49-F238E27FC236}">
                <a16:creationId xmlns:a16="http://schemas.microsoft.com/office/drawing/2014/main" id="{8454F258-F9AC-4A77-BB0F-53BC6B0C4CB1}"/>
              </a:ext>
            </a:extLst>
          </p:cNvPr>
          <p:cNvSpPr>
            <a:spLocks noGrp="1"/>
          </p:cNvSpPr>
          <p:nvPr>
            <p:ph type="subTitle" idx="1"/>
          </p:nvPr>
        </p:nvSpPr>
        <p:spPr/>
        <p:txBody>
          <a:bodyPr/>
          <a:lstStyle/>
          <a:p>
            <a:r>
              <a:rPr lang="en-US" dirty="0"/>
              <a:t>At this time, your Trainer will take you to a live review of the Mortgagebot LOS</a:t>
            </a:r>
          </a:p>
        </p:txBody>
      </p:sp>
    </p:spTree>
    <p:extLst>
      <p:ext uri="{BB962C8B-B14F-4D97-AF65-F5344CB8AC3E}">
        <p14:creationId xmlns:p14="http://schemas.microsoft.com/office/powerpoint/2010/main" val="293690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9667-AAA5-4F56-BFF5-D39EAA9AEAC3}"/>
              </a:ext>
            </a:extLst>
          </p:cNvPr>
          <p:cNvSpPr>
            <a:spLocks noGrp="1"/>
          </p:cNvSpPr>
          <p:nvPr>
            <p:ph type="title"/>
          </p:nvPr>
        </p:nvSpPr>
        <p:spPr/>
        <p:txBody>
          <a:bodyPr/>
          <a:lstStyle/>
          <a:p>
            <a:r>
              <a:rPr lang="en-US" dirty="0"/>
              <a:t>Program Highlights</a:t>
            </a:r>
          </a:p>
        </p:txBody>
      </p:sp>
      <p:sp>
        <p:nvSpPr>
          <p:cNvPr id="3" name="Text Placeholder 2">
            <a:extLst>
              <a:ext uri="{FF2B5EF4-FFF2-40B4-BE49-F238E27FC236}">
                <a16:creationId xmlns:a16="http://schemas.microsoft.com/office/drawing/2014/main" id="{D53147CB-47B3-4DEC-B7CA-F955CED07535}"/>
              </a:ext>
            </a:extLst>
          </p:cNvPr>
          <p:cNvSpPr>
            <a:spLocks noGrp="1"/>
          </p:cNvSpPr>
          <p:nvPr>
            <p:ph type="body" idx="1"/>
          </p:nvPr>
        </p:nvSpPr>
        <p:spPr/>
        <p:txBody>
          <a:bodyPr/>
          <a:lstStyle/>
          <a:p>
            <a:r>
              <a:rPr lang="en-US" dirty="0"/>
              <a:t>The Basics of USDA, FHA &amp; VA Loans</a:t>
            </a:r>
          </a:p>
        </p:txBody>
      </p:sp>
    </p:spTree>
    <p:extLst>
      <p:ext uri="{BB962C8B-B14F-4D97-AF65-F5344CB8AC3E}">
        <p14:creationId xmlns:p14="http://schemas.microsoft.com/office/powerpoint/2010/main" val="1876735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B510-11CE-4C19-A406-DC456626F8B8}"/>
              </a:ext>
            </a:extLst>
          </p:cNvPr>
          <p:cNvSpPr>
            <a:spLocks noGrp="1"/>
          </p:cNvSpPr>
          <p:nvPr>
            <p:ph type="title"/>
          </p:nvPr>
        </p:nvSpPr>
        <p:spPr>
          <a:xfrm>
            <a:off x="1371600" y="685800"/>
            <a:ext cx="9601200" cy="731939"/>
          </a:xfrm>
        </p:spPr>
        <p:txBody>
          <a:bodyPr/>
          <a:lstStyle/>
          <a:p>
            <a:r>
              <a:rPr lang="en-US" dirty="0"/>
              <a:t>Government Loan Disclaimer	</a:t>
            </a:r>
          </a:p>
        </p:txBody>
      </p:sp>
      <p:sp>
        <p:nvSpPr>
          <p:cNvPr id="3" name="Content Placeholder 2">
            <a:extLst>
              <a:ext uri="{FF2B5EF4-FFF2-40B4-BE49-F238E27FC236}">
                <a16:creationId xmlns:a16="http://schemas.microsoft.com/office/drawing/2014/main" id="{645D90D6-4E72-4948-8B61-1DA1138E0E2F}"/>
              </a:ext>
            </a:extLst>
          </p:cNvPr>
          <p:cNvSpPr>
            <a:spLocks noGrp="1"/>
          </p:cNvSpPr>
          <p:nvPr>
            <p:ph idx="1"/>
          </p:nvPr>
        </p:nvSpPr>
        <p:spPr>
          <a:xfrm>
            <a:off x="1371600" y="1417739"/>
            <a:ext cx="9601200" cy="3581400"/>
          </a:xfrm>
        </p:spPr>
        <p:txBody>
          <a:bodyPr/>
          <a:lstStyle/>
          <a:p>
            <a:pPr marL="0" indent="0">
              <a:buNone/>
            </a:pPr>
            <a:r>
              <a:rPr lang="en-US" dirty="0"/>
              <a:t>This training is designed to give you an overview of the FHA, USDA and VA programs.  It is to be used to provide guidance and basic information to allow the viewer to understand the flexibility these programs provide.  It is not possible to cover all scenarios that these programs have the potential to do.  For specific advice on a situation, please contact </a:t>
            </a:r>
            <a:r>
              <a:rPr lang="en-US" dirty="0">
                <a:hlinkClick r:id="rId2"/>
              </a:rPr>
              <a:t>mtgsupportcenter@flanaganstatebank.com</a:t>
            </a:r>
            <a:r>
              <a:rPr lang="en-US" dirty="0"/>
              <a:t> </a:t>
            </a:r>
          </a:p>
        </p:txBody>
      </p:sp>
    </p:spTree>
    <p:extLst>
      <p:ext uri="{BB962C8B-B14F-4D97-AF65-F5344CB8AC3E}">
        <p14:creationId xmlns:p14="http://schemas.microsoft.com/office/powerpoint/2010/main" val="3925144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Man looking at snow capped mountains">
            <a:extLst>
              <a:ext uri="{FF2B5EF4-FFF2-40B4-BE49-F238E27FC236}">
                <a16:creationId xmlns:a16="http://schemas.microsoft.com/office/drawing/2014/main" id="{CB65CD91-F5B7-D446-9C8C-8E7FD1C4D4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2" r="-1" b="-1"/>
          <a:stretch/>
        </p:blipFill>
        <p:spPr>
          <a:xfrm>
            <a:off x="4599773" y="10"/>
            <a:ext cx="7592227" cy="6857614"/>
          </a:xfrm>
          <a:prstGeom prst="rect">
            <a:avLst/>
          </a:prstGeom>
        </p:spPr>
      </p:pic>
      <p:sp>
        <p:nvSpPr>
          <p:cNvPr id="22" name="Rectangle 21">
            <a:extLst>
              <a:ext uri="{FF2B5EF4-FFF2-40B4-BE49-F238E27FC236}">
                <a16:creationId xmlns:a16="http://schemas.microsoft.com/office/drawing/2014/main" id="{6D043292-708B-4F69-AE72-8FB56C6E8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4756558" y="247650"/>
            <a:ext cx="7147420" cy="1485900"/>
          </a:xfrm>
        </p:spPr>
        <p:txBody>
          <a:bodyPr>
            <a:normAutofit fontScale="90000"/>
          </a:bodyPr>
          <a:lstStyle/>
          <a:p>
            <a:pPr algn="ctr"/>
            <a:r>
              <a:rPr lang="en-US" dirty="0"/>
              <a:t>Brokering Loans</a:t>
            </a:r>
            <a:br>
              <a:rPr lang="en-US" dirty="0"/>
            </a:br>
            <a:r>
              <a:rPr lang="en-US" dirty="0"/>
              <a:t>A Few Key Points to Remember!</a:t>
            </a:r>
          </a:p>
        </p:txBody>
      </p:sp>
      <p:pic>
        <p:nvPicPr>
          <p:cNvPr id="4" name="Picture 3">
            <a:extLst>
              <a:ext uri="{FF2B5EF4-FFF2-40B4-BE49-F238E27FC236}">
                <a16:creationId xmlns:a16="http://schemas.microsoft.com/office/drawing/2014/main" id="{2A8AB22A-14EA-F842-BE52-8E0EC555C53F}"/>
              </a:ext>
            </a:extLst>
          </p:cNvPr>
          <p:cNvPicPr>
            <a:picLocks noChangeAspect="1"/>
          </p:cNvPicPr>
          <p:nvPr/>
        </p:nvPicPr>
        <p:blipFill>
          <a:blip r:embed="rId4"/>
          <a:srcRect l="4647" r="4647"/>
          <a:stretch/>
        </p:blipFill>
        <p:spPr>
          <a:xfrm>
            <a:off x="20" y="3429000"/>
            <a:ext cx="4373525" cy="3429000"/>
          </a:xfrm>
          <a:prstGeom prst="rect">
            <a:avLst/>
          </a:prstGeom>
        </p:spPr>
      </p:pic>
      <p:sp>
        <p:nvSpPr>
          <p:cNvPr id="24" name="Rectangle 23">
            <a:extLst>
              <a:ext uri="{FF2B5EF4-FFF2-40B4-BE49-F238E27FC236}">
                <a16:creationId xmlns:a16="http://schemas.microsoft.com/office/drawing/2014/main" id="{9F01DDB9-C75C-44C2-9331-356EAF9C0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14700"/>
            <a:ext cx="4373545" cy="228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2C017B3-7B7A-4C5A-A3E9-09EC1428B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16" name="Content Placeholder 2" descr="Linear process SmartArt graphic">
            <a:extLst>
              <a:ext uri="{FF2B5EF4-FFF2-40B4-BE49-F238E27FC236}">
                <a16:creationId xmlns:a16="http://schemas.microsoft.com/office/drawing/2014/main" id="{331726FD-249E-4EF7-80AF-0F3F058533F5}"/>
              </a:ext>
            </a:extLst>
          </p:cNvPr>
          <p:cNvGraphicFramePr>
            <a:graphicFrameLocks noGrp="1" noChangeAspect="1"/>
          </p:cNvGraphicFramePr>
          <p:nvPr>
            <p:ph idx="1"/>
            <p:extLst>
              <p:ext uri="{D42A27DB-BD31-4B8C-83A1-F6EECF244321}">
                <p14:modId xmlns:p14="http://schemas.microsoft.com/office/powerpoint/2010/main" val="2048677039"/>
              </p:ext>
            </p:extLst>
          </p:nvPr>
        </p:nvGraphicFramePr>
        <p:xfrm>
          <a:off x="5100638" y="2286000"/>
          <a:ext cx="6176962" cy="3581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descr="Text&#10;&#10;Description automatically generated">
            <a:extLst>
              <a:ext uri="{FF2B5EF4-FFF2-40B4-BE49-F238E27FC236}">
                <a16:creationId xmlns:a16="http://schemas.microsoft.com/office/drawing/2014/main" id="{97B4C43B-1178-45B0-BA98-106DE4D0684D}"/>
              </a:ext>
            </a:extLst>
          </p:cNvPr>
          <p:cNvPicPr>
            <a:picLocks noChangeAspect="1"/>
          </p:cNvPicPr>
          <p:nvPr/>
        </p:nvPicPr>
        <p:blipFill>
          <a:blip r:embed="rId10"/>
          <a:stretch>
            <a:fillRect/>
          </a:stretch>
        </p:blipFill>
        <p:spPr>
          <a:xfrm>
            <a:off x="0" y="376"/>
            <a:ext cx="4445360" cy="3314324"/>
          </a:xfrm>
          <a:prstGeom prst="rect">
            <a:avLst/>
          </a:prstGeom>
        </p:spPr>
      </p:pic>
    </p:spTree>
    <p:extLst>
      <p:ext uri="{BB962C8B-B14F-4D97-AF65-F5344CB8AC3E}">
        <p14:creationId xmlns:p14="http://schemas.microsoft.com/office/powerpoint/2010/main" val="84412896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5F74-BADC-4AF8-933D-7299062E88BE}"/>
              </a:ext>
            </a:extLst>
          </p:cNvPr>
          <p:cNvSpPr>
            <a:spLocks noGrp="1"/>
          </p:cNvSpPr>
          <p:nvPr>
            <p:ph type="title"/>
          </p:nvPr>
        </p:nvSpPr>
        <p:spPr>
          <a:xfrm>
            <a:off x="1463879" y="2481044"/>
            <a:ext cx="9601200" cy="1485900"/>
          </a:xfrm>
        </p:spPr>
        <p:txBody>
          <a:bodyPr/>
          <a:lstStyle/>
          <a:p>
            <a:r>
              <a:rPr lang="en-US" dirty="0"/>
              <a:t>FHA Basics</a:t>
            </a:r>
          </a:p>
        </p:txBody>
      </p:sp>
    </p:spTree>
    <p:extLst>
      <p:ext uri="{BB962C8B-B14F-4D97-AF65-F5344CB8AC3E}">
        <p14:creationId xmlns:p14="http://schemas.microsoft.com/office/powerpoint/2010/main" val="421113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F18B0-0ED1-4C34-8FEA-7576C1F68F23}"/>
              </a:ext>
            </a:extLst>
          </p:cNvPr>
          <p:cNvSpPr>
            <a:spLocks noGrp="1"/>
          </p:cNvSpPr>
          <p:nvPr>
            <p:ph type="title"/>
          </p:nvPr>
        </p:nvSpPr>
        <p:spPr/>
        <p:txBody>
          <a:bodyPr/>
          <a:lstStyle/>
          <a:p>
            <a:r>
              <a:rPr lang="en-US" dirty="0"/>
              <a:t>FHA – the most flexible underwriting on the market!</a:t>
            </a:r>
          </a:p>
        </p:txBody>
      </p:sp>
      <p:sp>
        <p:nvSpPr>
          <p:cNvPr id="3" name="Text Placeholder 2">
            <a:extLst>
              <a:ext uri="{FF2B5EF4-FFF2-40B4-BE49-F238E27FC236}">
                <a16:creationId xmlns:a16="http://schemas.microsoft.com/office/drawing/2014/main" id="{D57ABDA4-6397-4B11-865B-A2013B697E79}"/>
              </a:ext>
            </a:extLst>
          </p:cNvPr>
          <p:cNvSpPr>
            <a:spLocks noGrp="1"/>
          </p:cNvSpPr>
          <p:nvPr>
            <p:ph type="body" idx="1"/>
          </p:nvPr>
        </p:nvSpPr>
        <p:spPr>
          <a:xfrm>
            <a:off x="1371600" y="1827884"/>
            <a:ext cx="4443984" cy="823912"/>
          </a:xfrm>
        </p:spPr>
        <p:txBody>
          <a:bodyPr/>
          <a:lstStyle/>
          <a:p>
            <a:r>
              <a:rPr lang="en-US" dirty="0"/>
              <a:t>Pros</a:t>
            </a:r>
          </a:p>
        </p:txBody>
      </p:sp>
      <p:sp>
        <p:nvSpPr>
          <p:cNvPr id="4" name="Content Placeholder 3">
            <a:extLst>
              <a:ext uri="{FF2B5EF4-FFF2-40B4-BE49-F238E27FC236}">
                <a16:creationId xmlns:a16="http://schemas.microsoft.com/office/drawing/2014/main" id="{D17997EE-9064-4BDB-BEF6-A84E6F3F9C57}"/>
              </a:ext>
            </a:extLst>
          </p:cNvPr>
          <p:cNvSpPr>
            <a:spLocks noGrp="1"/>
          </p:cNvSpPr>
          <p:nvPr>
            <p:ph sz="half" idx="2"/>
          </p:nvPr>
        </p:nvSpPr>
        <p:spPr>
          <a:xfrm>
            <a:off x="1386281" y="2660130"/>
            <a:ext cx="4785919" cy="2866993"/>
          </a:xfrm>
        </p:spPr>
        <p:txBody>
          <a:bodyPr>
            <a:noAutofit/>
          </a:bodyPr>
          <a:lstStyle/>
          <a:p>
            <a:r>
              <a:rPr lang="en-US" sz="1100" dirty="0"/>
              <a:t>Minimum 600 credit score</a:t>
            </a:r>
          </a:p>
          <a:p>
            <a:r>
              <a:rPr lang="en-US" sz="1100" dirty="0"/>
              <a:t>Dinged up credit is acceptable</a:t>
            </a:r>
          </a:p>
          <a:p>
            <a:r>
              <a:rPr lang="en-US" sz="1100" dirty="0"/>
              <a:t>96.5% LTV for a purchase</a:t>
            </a:r>
          </a:p>
          <a:p>
            <a:r>
              <a:rPr lang="en-US" sz="1100" dirty="0"/>
              <a:t>97.75% LTV for refinance</a:t>
            </a:r>
          </a:p>
          <a:p>
            <a:r>
              <a:rPr lang="en-US" sz="1100" dirty="0"/>
              <a:t>Lower rates than conventional</a:t>
            </a:r>
          </a:p>
          <a:p>
            <a:r>
              <a:rPr lang="en-US" sz="1100" dirty="0"/>
              <a:t>MI is equal to or sometimes lower than PMI</a:t>
            </a:r>
          </a:p>
          <a:p>
            <a:r>
              <a:rPr lang="en-US" sz="1100" dirty="0"/>
              <a:t>Payment is equal to or lower than conventional</a:t>
            </a:r>
          </a:p>
          <a:p>
            <a:r>
              <a:rPr lang="en-US" sz="1100" dirty="0"/>
              <a:t>Up to 55% DTI allowed with A/E AUS</a:t>
            </a:r>
          </a:p>
          <a:p>
            <a:r>
              <a:rPr lang="en-US" sz="1100" dirty="0"/>
              <a:t>Non-Occupant Borrowers are allowed</a:t>
            </a:r>
          </a:p>
          <a:p>
            <a:r>
              <a:rPr lang="en-US" sz="1100" dirty="0"/>
              <a:t>No cash out adjustment</a:t>
            </a:r>
          </a:p>
          <a:p>
            <a:r>
              <a:rPr lang="en-US" sz="1100" dirty="0"/>
              <a:t>Combining a 1</a:t>
            </a:r>
            <a:r>
              <a:rPr lang="en-US" sz="1100" baseline="30000" dirty="0"/>
              <a:t>st</a:t>
            </a:r>
            <a:r>
              <a:rPr lang="en-US" sz="1100" dirty="0"/>
              <a:t> and 2</a:t>
            </a:r>
            <a:r>
              <a:rPr lang="en-US" sz="1100" baseline="30000" dirty="0"/>
              <a:t>nd</a:t>
            </a:r>
            <a:r>
              <a:rPr lang="en-US" sz="1100" dirty="0"/>
              <a:t> mortgage is not considered cash out!  Unless the 2</a:t>
            </a:r>
            <a:r>
              <a:rPr lang="en-US" sz="1100" baseline="30000" dirty="0"/>
              <a:t>nd</a:t>
            </a:r>
            <a:r>
              <a:rPr lang="en-US" sz="1100" dirty="0"/>
              <a:t> mortgage was used to pull cash out of the property within the most recent 12 months.</a:t>
            </a:r>
          </a:p>
          <a:p>
            <a:r>
              <a:rPr lang="en-US" sz="1100" dirty="0"/>
              <a:t>Manual underwriting allowed</a:t>
            </a:r>
          </a:p>
        </p:txBody>
      </p:sp>
      <p:sp>
        <p:nvSpPr>
          <p:cNvPr id="5" name="Text Placeholder 4">
            <a:extLst>
              <a:ext uri="{FF2B5EF4-FFF2-40B4-BE49-F238E27FC236}">
                <a16:creationId xmlns:a16="http://schemas.microsoft.com/office/drawing/2014/main" id="{B2CE26BB-88D2-464E-98A3-B58911BF2EA6}"/>
              </a:ext>
            </a:extLst>
          </p:cNvPr>
          <p:cNvSpPr>
            <a:spLocks noGrp="1"/>
          </p:cNvSpPr>
          <p:nvPr>
            <p:ph type="body" sz="quarter" idx="3"/>
          </p:nvPr>
        </p:nvSpPr>
        <p:spPr>
          <a:xfrm>
            <a:off x="6525013" y="1759744"/>
            <a:ext cx="4443984" cy="823912"/>
          </a:xfrm>
        </p:spPr>
        <p:txBody>
          <a:bodyPr/>
          <a:lstStyle/>
          <a:p>
            <a:r>
              <a:rPr lang="en-US" dirty="0"/>
              <a:t>Cons</a:t>
            </a:r>
          </a:p>
        </p:txBody>
      </p:sp>
      <p:sp>
        <p:nvSpPr>
          <p:cNvPr id="6" name="Content Placeholder 5">
            <a:extLst>
              <a:ext uri="{FF2B5EF4-FFF2-40B4-BE49-F238E27FC236}">
                <a16:creationId xmlns:a16="http://schemas.microsoft.com/office/drawing/2014/main" id="{F1FA0A5D-5D3D-4949-87B8-C8045FCF11D2}"/>
              </a:ext>
            </a:extLst>
          </p:cNvPr>
          <p:cNvSpPr>
            <a:spLocks noGrp="1"/>
          </p:cNvSpPr>
          <p:nvPr>
            <p:ph sz="quarter" idx="4"/>
          </p:nvPr>
        </p:nvSpPr>
        <p:spPr>
          <a:xfrm>
            <a:off x="6525013" y="2583601"/>
            <a:ext cx="5227963" cy="2562193"/>
          </a:xfrm>
        </p:spPr>
        <p:txBody>
          <a:bodyPr>
            <a:normAutofit/>
          </a:bodyPr>
          <a:lstStyle/>
          <a:p>
            <a:r>
              <a:rPr lang="en-US" sz="1200" dirty="0"/>
              <a:t>MI on a 30-year loan with max LTV will remain on for the life of the loan</a:t>
            </a:r>
          </a:p>
          <a:p>
            <a:r>
              <a:rPr lang="en-US" sz="1200" dirty="0"/>
              <a:t>If LTV is under 90%, MI will be in place for 11 years</a:t>
            </a:r>
          </a:p>
          <a:p>
            <a:r>
              <a:rPr lang="en-US" sz="1200" dirty="0"/>
              <a:t>UFMIP and Monthly MI are required – each and every time the FHA program is used</a:t>
            </a:r>
          </a:p>
          <a:p>
            <a:r>
              <a:rPr lang="en-US" sz="1200" dirty="0"/>
              <a:t>FHA has loan limits – these are by county and can be checked at </a:t>
            </a:r>
            <a:r>
              <a:rPr lang="en-US" sz="1200" dirty="0">
                <a:hlinkClick r:id="rId2"/>
              </a:rPr>
              <a:t>https://entp.hud.gov/idapp/html/hicostlook.cfm</a:t>
            </a:r>
            <a:r>
              <a:rPr lang="en-US" sz="1200" dirty="0"/>
              <a:t> </a:t>
            </a:r>
          </a:p>
          <a:p>
            <a:r>
              <a:rPr lang="en-US" sz="1200" dirty="0"/>
              <a:t>Only 1 FHA loan per family – there are a couple of exceptions to this rule</a:t>
            </a:r>
          </a:p>
          <a:p>
            <a:r>
              <a:rPr lang="en-US" sz="1200" dirty="0"/>
              <a:t>Minimum Property Requirements (could be seen as a Pro, too)</a:t>
            </a:r>
          </a:p>
          <a:p>
            <a:endParaRPr lang="en-US" sz="1200" dirty="0"/>
          </a:p>
        </p:txBody>
      </p:sp>
      <p:sp>
        <p:nvSpPr>
          <p:cNvPr id="7" name="TextBox 6">
            <a:extLst>
              <a:ext uri="{FF2B5EF4-FFF2-40B4-BE49-F238E27FC236}">
                <a16:creationId xmlns:a16="http://schemas.microsoft.com/office/drawing/2014/main" id="{09248D65-1CEC-4FB6-B9D9-5F37495B8ACC}"/>
              </a:ext>
            </a:extLst>
          </p:cNvPr>
          <p:cNvSpPr txBox="1"/>
          <p:nvPr/>
        </p:nvSpPr>
        <p:spPr>
          <a:xfrm>
            <a:off x="6627303" y="5238226"/>
            <a:ext cx="4706224" cy="1200329"/>
          </a:xfrm>
          <a:prstGeom prst="rect">
            <a:avLst/>
          </a:prstGeom>
          <a:noFill/>
        </p:spPr>
        <p:txBody>
          <a:bodyPr wrap="square" rtlCol="0">
            <a:spAutoFit/>
          </a:bodyPr>
          <a:lstStyle/>
          <a:p>
            <a:r>
              <a:rPr lang="en-US" dirty="0"/>
              <a:t>UFMIP – Up Front Mortgage Insurance Premium is 1.75%</a:t>
            </a:r>
          </a:p>
          <a:p>
            <a:endParaRPr lang="en-US" dirty="0"/>
          </a:p>
          <a:p>
            <a:r>
              <a:rPr lang="en-US" dirty="0"/>
              <a:t>Monthly MI is .55</a:t>
            </a:r>
          </a:p>
        </p:txBody>
      </p:sp>
    </p:spTree>
    <p:extLst>
      <p:ext uri="{BB962C8B-B14F-4D97-AF65-F5344CB8AC3E}">
        <p14:creationId xmlns:p14="http://schemas.microsoft.com/office/powerpoint/2010/main" val="224122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4992-86EC-4916-B39C-0AADA28A147E}"/>
              </a:ext>
            </a:extLst>
          </p:cNvPr>
          <p:cNvSpPr>
            <a:spLocks noGrp="1"/>
          </p:cNvSpPr>
          <p:nvPr>
            <p:ph type="title"/>
          </p:nvPr>
        </p:nvSpPr>
        <p:spPr>
          <a:xfrm>
            <a:off x="723900" y="1241570"/>
            <a:ext cx="3855720" cy="1602113"/>
          </a:xfrm>
        </p:spPr>
        <p:txBody>
          <a:bodyPr/>
          <a:lstStyle/>
          <a:p>
            <a:r>
              <a:rPr lang="en-US" dirty="0"/>
              <a:t>FHA &amp; Credit</a:t>
            </a:r>
          </a:p>
        </p:txBody>
      </p:sp>
      <p:sp>
        <p:nvSpPr>
          <p:cNvPr id="3" name="Content Placeholder 2">
            <a:extLst>
              <a:ext uri="{FF2B5EF4-FFF2-40B4-BE49-F238E27FC236}">
                <a16:creationId xmlns:a16="http://schemas.microsoft.com/office/drawing/2014/main" id="{F162D803-7F4C-4FBF-A711-71BB75ACBF09}"/>
              </a:ext>
            </a:extLst>
          </p:cNvPr>
          <p:cNvSpPr>
            <a:spLocks noGrp="1"/>
          </p:cNvSpPr>
          <p:nvPr>
            <p:ph idx="1"/>
          </p:nvPr>
        </p:nvSpPr>
        <p:spPr>
          <a:xfrm>
            <a:off x="6256020" y="685800"/>
            <a:ext cx="5212080" cy="5832445"/>
          </a:xfrm>
        </p:spPr>
        <p:txBody>
          <a:bodyPr>
            <a:normAutofit fontScale="77500" lnSpcReduction="20000"/>
          </a:bodyPr>
          <a:lstStyle/>
          <a:p>
            <a:pPr marL="0" indent="0" algn="ctr">
              <a:buNone/>
            </a:pPr>
            <a:r>
              <a:rPr lang="en-US" sz="3100" b="1" dirty="0"/>
              <a:t>Credit Requirements</a:t>
            </a:r>
          </a:p>
          <a:p>
            <a:r>
              <a:rPr lang="en-US" dirty="0"/>
              <a:t>600 Minimum Credit Score</a:t>
            </a:r>
          </a:p>
          <a:p>
            <a:r>
              <a:rPr lang="en-US" dirty="0"/>
              <a:t>BK for CH 7 must be 2 years old</a:t>
            </a:r>
          </a:p>
          <a:p>
            <a:r>
              <a:rPr lang="en-US" dirty="0"/>
              <a:t>BK for CH 13 – can be currently in a BK or discharged for at least 12 months.  </a:t>
            </a:r>
          </a:p>
          <a:p>
            <a:r>
              <a:rPr lang="en-US" dirty="0"/>
              <a:t>Housing payments – If Approve/Eligible received from DU, credit is accepted.  If Refer/Eligible no more housing lates are allowed.</a:t>
            </a:r>
          </a:p>
          <a:p>
            <a:r>
              <a:rPr lang="en-US" dirty="0"/>
              <a:t>Negative credit within the most recent 12 months is not acceptable, unless extenuating circumstances and dependent on what the negative credit is</a:t>
            </a:r>
          </a:p>
          <a:p>
            <a:r>
              <a:rPr lang="en-US" dirty="0"/>
              <a:t>Foreclosure, short sale or deed in lieu must be 3 years past Sheriff’s Deed date</a:t>
            </a:r>
          </a:p>
          <a:p>
            <a:r>
              <a:rPr lang="en-US" dirty="0"/>
              <a:t>No open judgments allowed</a:t>
            </a:r>
          </a:p>
          <a:p>
            <a:r>
              <a:rPr lang="en-US" dirty="0"/>
              <a:t>Medical Collections can be disregarded for DTI purposes, but LOX for collections will still be needed</a:t>
            </a:r>
          </a:p>
          <a:p>
            <a:r>
              <a:rPr lang="en-US" dirty="0"/>
              <a:t>LOX always needed for all derogatory credit on the credit report</a:t>
            </a:r>
          </a:p>
          <a:p>
            <a:r>
              <a:rPr lang="en-US" dirty="0"/>
              <a:t>600 – 659 score range has additional Overlays specific to FSB</a:t>
            </a:r>
          </a:p>
        </p:txBody>
      </p:sp>
      <p:sp>
        <p:nvSpPr>
          <p:cNvPr id="4" name="Text Placeholder 3">
            <a:extLst>
              <a:ext uri="{FF2B5EF4-FFF2-40B4-BE49-F238E27FC236}">
                <a16:creationId xmlns:a16="http://schemas.microsoft.com/office/drawing/2014/main" id="{A8EB0064-2253-482A-8320-DD0182200351}"/>
              </a:ext>
            </a:extLst>
          </p:cNvPr>
          <p:cNvSpPr>
            <a:spLocks noGrp="1"/>
          </p:cNvSpPr>
          <p:nvPr>
            <p:ph type="body" sz="half" idx="2"/>
          </p:nvPr>
        </p:nvSpPr>
        <p:spPr>
          <a:xfrm>
            <a:off x="723900" y="1923472"/>
            <a:ext cx="3855720" cy="3011056"/>
          </a:xfrm>
        </p:spPr>
        <p:txBody>
          <a:bodyPr>
            <a:normAutofit fontScale="92500"/>
          </a:bodyPr>
          <a:lstStyle/>
          <a:p>
            <a:r>
              <a:rPr lang="en-US" dirty="0"/>
              <a:t>FHA is very flexible with the credit criteria.  The LO &amp; Processor’s role with a file is to maximize the strengths of the file and minimize the weaknesses.  </a:t>
            </a:r>
          </a:p>
          <a:p>
            <a:r>
              <a:rPr lang="en-US" dirty="0"/>
              <a:t>This starts with making sure the Underwriter has a clear picture of the entire file.  The use of notes to the underwriter to explain the details they might not see or will have further questions about will go a long way to helping gain an approval and keeping conditions low.</a:t>
            </a:r>
          </a:p>
        </p:txBody>
      </p:sp>
    </p:spTree>
    <p:extLst>
      <p:ext uri="{BB962C8B-B14F-4D97-AF65-F5344CB8AC3E}">
        <p14:creationId xmlns:p14="http://schemas.microsoft.com/office/powerpoint/2010/main" val="1486024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1B9DE-D9E1-486D-8B5A-757AB1353044}"/>
              </a:ext>
            </a:extLst>
          </p:cNvPr>
          <p:cNvSpPr>
            <a:spLocks noGrp="1"/>
          </p:cNvSpPr>
          <p:nvPr>
            <p:ph type="title"/>
          </p:nvPr>
        </p:nvSpPr>
        <p:spPr>
          <a:xfrm>
            <a:off x="723900" y="685800"/>
            <a:ext cx="3855720" cy="782273"/>
          </a:xfrm>
        </p:spPr>
        <p:txBody>
          <a:bodyPr/>
          <a:lstStyle/>
          <a:p>
            <a:r>
              <a:rPr lang="en-US" dirty="0"/>
              <a:t>FHA &amp; Income</a:t>
            </a:r>
          </a:p>
        </p:txBody>
      </p:sp>
      <p:sp>
        <p:nvSpPr>
          <p:cNvPr id="3" name="Content Placeholder 2">
            <a:extLst>
              <a:ext uri="{FF2B5EF4-FFF2-40B4-BE49-F238E27FC236}">
                <a16:creationId xmlns:a16="http://schemas.microsoft.com/office/drawing/2014/main" id="{CED43853-E52D-47CE-9C62-4C2E7237C007}"/>
              </a:ext>
            </a:extLst>
          </p:cNvPr>
          <p:cNvSpPr>
            <a:spLocks noGrp="1"/>
          </p:cNvSpPr>
          <p:nvPr>
            <p:ph idx="1"/>
          </p:nvPr>
        </p:nvSpPr>
        <p:spPr>
          <a:xfrm>
            <a:off x="6256020" y="685800"/>
            <a:ext cx="5212080" cy="5882779"/>
          </a:xfrm>
        </p:spPr>
        <p:txBody>
          <a:bodyPr>
            <a:normAutofit/>
          </a:bodyPr>
          <a:lstStyle/>
          <a:p>
            <a:pPr marL="0" indent="0" algn="ctr">
              <a:buNone/>
            </a:pPr>
            <a:r>
              <a:rPr lang="en-US" b="1" dirty="0"/>
              <a:t>Income Requirements</a:t>
            </a:r>
          </a:p>
          <a:p>
            <a:r>
              <a:rPr lang="en-US" sz="1600" dirty="0"/>
              <a:t>DTI allowed up to 55% with A/E Findings</a:t>
            </a:r>
          </a:p>
          <a:p>
            <a:r>
              <a:rPr lang="en-US" sz="1600" dirty="0"/>
              <a:t>Manual Underwriting will limit DTI to 31/43</a:t>
            </a:r>
          </a:p>
          <a:p>
            <a:r>
              <a:rPr lang="en-US" sz="1600" dirty="0"/>
              <a:t>Manual Underwriting does allow for higher ratios but will require specific compensating factors to be met</a:t>
            </a:r>
          </a:p>
          <a:p>
            <a:r>
              <a:rPr lang="en-US" sz="1600" dirty="0"/>
              <a:t>Borrowers should have 2 years in the same line of work, but flexibility is allowed if the borrower can show an improvement from job to job or extra training certifications.</a:t>
            </a:r>
          </a:p>
          <a:p>
            <a:r>
              <a:rPr lang="en-US" sz="1600" dirty="0"/>
              <a:t>Job gaps can be acceptable depending on the LOX </a:t>
            </a:r>
          </a:p>
          <a:p>
            <a:r>
              <a:rPr lang="en-US" sz="1600" dirty="0"/>
              <a:t>1 year of commission, overtime and bonus is allowed if VOE states these will continue, and the income shows as stable in the receipt</a:t>
            </a:r>
          </a:p>
          <a:p>
            <a:r>
              <a:rPr lang="en-US" sz="1600" dirty="0"/>
              <a:t>Self-Employed borrowers must show 2 years tax returns.  If the borrower has a &gt;20% decline in income from the previous year, the file will be a manual downgrade.  In addition, the most recent year will be used when there is a decline in income from the previous year.</a:t>
            </a:r>
          </a:p>
        </p:txBody>
      </p:sp>
      <p:sp>
        <p:nvSpPr>
          <p:cNvPr id="4" name="Text Placeholder 3">
            <a:extLst>
              <a:ext uri="{FF2B5EF4-FFF2-40B4-BE49-F238E27FC236}">
                <a16:creationId xmlns:a16="http://schemas.microsoft.com/office/drawing/2014/main" id="{5E489566-88B5-4D44-860B-D4E4008AFC3D}"/>
              </a:ext>
            </a:extLst>
          </p:cNvPr>
          <p:cNvSpPr>
            <a:spLocks noGrp="1"/>
          </p:cNvSpPr>
          <p:nvPr>
            <p:ph type="body" sz="half" idx="2"/>
          </p:nvPr>
        </p:nvSpPr>
        <p:spPr>
          <a:xfrm>
            <a:off x="791012" y="1350815"/>
            <a:ext cx="3855720" cy="3565133"/>
          </a:xfrm>
        </p:spPr>
        <p:txBody>
          <a:bodyPr>
            <a:normAutofit/>
          </a:bodyPr>
          <a:lstStyle/>
          <a:p>
            <a:r>
              <a:rPr lang="en-US" dirty="0"/>
              <a:t>Income stability is a very HOT topic these days. FHA is going to require proof that the income the borrower receives is stable and enough to meet the ratio requirements.  Documenting this is easiest with a VOE and the paystubs &amp; W2’s becoming supporting documentation.  Self-employed persons will need a 2-year history of self-employment as evidenced through filed tax returns.  The Details to the right explore the requirements for income and employment history further.</a:t>
            </a:r>
          </a:p>
        </p:txBody>
      </p:sp>
    </p:spTree>
    <p:extLst>
      <p:ext uri="{BB962C8B-B14F-4D97-AF65-F5344CB8AC3E}">
        <p14:creationId xmlns:p14="http://schemas.microsoft.com/office/powerpoint/2010/main" val="4064023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EF22B-36CC-441F-AF78-9EFD38DD9A4E}"/>
              </a:ext>
            </a:extLst>
          </p:cNvPr>
          <p:cNvSpPr>
            <a:spLocks noGrp="1"/>
          </p:cNvSpPr>
          <p:nvPr>
            <p:ph type="title"/>
          </p:nvPr>
        </p:nvSpPr>
        <p:spPr/>
        <p:txBody>
          <a:bodyPr/>
          <a:lstStyle/>
          <a:p>
            <a:r>
              <a:rPr lang="en-US" dirty="0"/>
              <a:t>FHA &amp; Property</a:t>
            </a:r>
          </a:p>
        </p:txBody>
      </p:sp>
      <p:sp>
        <p:nvSpPr>
          <p:cNvPr id="3" name="Content Placeholder 2">
            <a:extLst>
              <a:ext uri="{FF2B5EF4-FFF2-40B4-BE49-F238E27FC236}">
                <a16:creationId xmlns:a16="http://schemas.microsoft.com/office/drawing/2014/main" id="{4DF2A210-D70B-4390-9A7A-F36E2CF32FBC}"/>
              </a:ext>
            </a:extLst>
          </p:cNvPr>
          <p:cNvSpPr>
            <a:spLocks noGrp="1"/>
          </p:cNvSpPr>
          <p:nvPr>
            <p:ph idx="1"/>
          </p:nvPr>
        </p:nvSpPr>
        <p:spPr>
          <a:xfrm>
            <a:off x="6256020" y="308297"/>
            <a:ext cx="5212080" cy="5991836"/>
          </a:xfrm>
        </p:spPr>
        <p:txBody>
          <a:bodyPr>
            <a:normAutofit lnSpcReduction="10000"/>
          </a:bodyPr>
          <a:lstStyle/>
          <a:p>
            <a:pPr marL="0" indent="0" algn="ctr">
              <a:buNone/>
            </a:pPr>
            <a:r>
              <a:rPr lang="en-US" dirty="0"/>
              <a:t>FHA Property Requirements</a:t>
            </a:r>
          </a:p>
          <a:p>
            <a:r>
              <a:rPr lang="en-US" sz="1400" dirty="0"/>
              <a:t>FHA Case Number must be ordered PRIOR to ordering the appraisal BUT not before the Intent to Proceed is signed by the borrower.</a:t>
            </a:r>
          </a:p>
          <a:p>
            <a:r>
              <a:rPr lang="en-US" sz="1400" dirty="0"/>
              <a:t>Property must meet safety and soundness requirements set by HUD</a:t>
            </a:r>
          </a:p>
          <a:p>
            <a:r>
              <a:rPr lang="en-US" sz="1400" dirty="0"/>
              <a:t>If repairs are needed and the appraisal is “subject to” the required repairs must be noted in the appraisal.  </a:t>
            </a:r>
          </a:p>
          <a:p>
            <a:r>
              <a:rPr lang="en-US" sz="1400" dirty="0"/>
              <a:t>Needed repairs must be completed prior to CTC or an Escrow Repair Holdback must be set up.  Escrow Repair Holdback agreement can be found at </a:t>
            </a:r>
            <a:r>
              <a:rPr lang="en-US" sz="1400" dirty="0">
                <a:hlinkClick r:id="rId2"/>
              </a:rPr>
              <a:t>www.fsbtpo.com</a:t>
            </a:r>
            <a:r>
              <a:rPr lang="en-US" sz="1400" dirty="0"/>
              <a:t> </a:t>
            </a:r>
          </a:p>
          <a:p>
            <a:r>
              <a:rPr lang="en-US" sz="1400" dirty="0"/>
              <a:t>Water test is required on all private water sources including Shared Well Systems</a:t>
            </a:r>
          </a:p>
          <a:p>
            <a:r>
              <a:rPr lang="en-US" sz="1400" dirty="0"/>
              <a:t>Septic Inspections are only required if the appraiser does not note the septic appears to be in good working order or if the purchase contract requires it.</a:t>
            </a:r>
          </a:p>
          <a:p>
            <a:r>
              <a:rPr lang="en-US" sz="1400" dirty="0"/>
              <a:t>Utilities must be on at time of appraisal inspection, or the appraisal will be marked “subject to” and a Final Inspection will be required</a:t>
            </a:r>
          </a:p>
          <a:p>
            <a:r>
              <a:rPr lang="en-US" sz="1400" dirty="0"/>
              <a:t>Peeling paint is a common repair that is needed!  It is very common for our area and will include outbuildings that add value to the appraisal</a:t>
            </a:r>
          </a:p>
          <a:p>
            <a:r>
              <a:rPr lang="en-US" sz="1400" dirty="0"/>
              <a:t>FSB will send the Appraisal to the borrower for Proof of Delivery</a:t>
            </a:r>
          </a:p>
          <a:p>
            <a:endParaRPr lang="en-US" sz="1400" dirty="0"/>
          </a:p>
        </p:txBody>
      </p:sp>
      <p:sp>
        <p:nvSpPr>
          <p:cNvPr id="4" name="Text Placeholder 3">
            <a:extLst>
              <a:ext uri="{FF2B5EF4-FFF2-40B4-BE49-F238E27FC236}">
                <a16:creationId xmlns:a16="http://schemas.microsoft.com/office/drawing/2014/main" id="{172CE5B9-35E6-4FA3-878E-8A5CBCF8486C}"/>
              </a:ext>
            </a:extLst>
          </p:cNvPr>
          <p:cNvSpPr>
            <a:spLocks noGrp="1"/>
          </p:cNvSpPr>
          <p:nvPr>
            <p:ph type="body" sz="half" idx="2"/>
          </p:nvPr>
        </p:nvSpPr>
        <p:spPr>
          <a:xfrm>
            <a:off x="723900" y="2256639"/>
            <a:ext cx="3855720" cy="4177717"/>
          </a:xfrm>
        </p:spPr>
        <p:txBody>
          <a:bodyPr>
            <a:normAutofit fontScale="85000" lnSpcReduction="20000"/>
          </a:bodyPr>
          <a:lstStyle/>
          <a:p>
            <a:r>
              <a:rPr lang="en-US" dirty="0"/>
              <a:t>FHA has specific property requirements that must be met.  The list to the right are a few things that LO’s must be aware of for property that will use FHA Financing.</a:t>
            </a:r>
          </a:p>
          <a:p>
            <a:r>
              <a:rPr lang="en-US" dirty="0"/>
              <a:t>FHA does allow for Escrow Repair Holdbacks to be used.  The flip side to this is that while we will hold the funds to complete the repairs and the repairs must be completed within 30 days of closing – these funds may not be financed into the loan on a purchase.  FSB does limit the Holdback to only repairs required to meet the HUD guidelines and cannot exceed $5000.  We do require 150% of the bid to be held.</a:t>
            </a:r>
          </a:p>
          <a:p>
            <a:r>
              <a:rPr lang="en-US" dirty="0"/>
              <a:t>All appraisals for FHA must be completed by a HUD approved appraiser.  All brokers must maintain a roster with FSB of 3 – 5 appraisers for each area and program.</a:t>
            </a:r>
          </a:p>
        </p:txBody>
      </p:sp>
    </p:spTree>
    <p:extLst>
      <p:ext uri="{BB962C8B-B14F-4D97-AF65-F5344CB8AC3E}">
        <p14:creationId xmlns:p14="http://schemas.microsoft.com/office/powerpoint/2010/main" val="4046894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5F74-BADC-4AF8-933D-7299062E88BE}"/>
              </a:ext>
            </a:extLst>
          </p:cNvPr>
          <p:cNvSpPr>
            <a:spLocks noGrp="1"/>
          </p:cNvSpPr>
          <p:nvPr>
            <p:ph type="title"/>
          </p:nvPr>
        </p:nvSpPr>
        <p:spPr>
          <a:xfrm>
            <a:off x="1463879" y="2481044"/>
            <a:ext cx="9601200" cy="1485900"/>
          </a:xfrm>
        </p:spPr>
        <p:txBody>
          <a:bodyPr/>
          <a:lstStyle/>
          <a:p>
            <a:r>
              <a:rPr lang="en-US" dirty="0"/>
              <a:t>VA Basics</a:t>
            </a:r>
          </a:p>
        </p:txBody>
      </p:sp>
    </p:spTree>
    <p:extLst>
      <p:ext uri="{BB962C8B-B14F-4D97-AF65-F5344CB8AC3E}">
        <p14:creationId xmlns:p14="http://schemas.microsoft.com/office/powerpoint/2010/main" val="2497037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F18B0-0ED1-4C34-8FEA-7576C1F68F23}"/>
              </a:ext>
            </a:extLst>
          </p:cNvPr>
          <p:cNvSpPr>
            <a:spLocks noGrp="1"/>
          </p:cNvSpPr>
          <p:nvPr>
            <p:ph type="title"/>
          </p:nvPr>
        </p:nvSpPr>
        <p:spPr/>
        <p:txBody>
          <a:bodyPr/>
          <a:lstStyle/>
          <a:p>
            <a:r>
              <a:rPr lang="en-US" dirty="0"/>
              <a:t>VA – the most under used program available!</a:t>
            </a:r>
          </a:p>
        </p:txBody>
      </p:sp>
      <p:sp>
        <p:nvSpPr>
          <p:cNvPr id="3" name="Text Placeholder 2">
            <a:extLst>
              <a:ext uri="{FF2B5EF4-FFF2-40B4-BE49-F238E27FC236}">
                <a16:creationId xmlns:a16="http://schemas.microsoft.com/office/drawing/2014/main" id="{D57ABDA4-6397-4B11-865B-A2013B697E79}"/>
              </a:ext>
            </a:extLst>
          </p:cNvPr>
          <p:cNvSpPr>
            <a:spLocks noGrp="1"/>
          </p:cNvSpPr>
          <p:nvPr>
            <p:ph type="body" idx="1"/>
          </p:nvPr>
        </p:nvSpPr>
        <p:spPr>
          <a:xfrm>
            <a:off x="1371600" y="1827884"/>
            <a:ext cx="4443984" cy="823912"/>
          </a:xfrm>
        </p:spPr>
        <p:txBody>
          <a:bodyPr/>
          <a:lstStyle/>
          <a:p>
            <a:r>
              <a:rPr lang="en-US" dirty="0"/>
              <a:t>Pros</a:t>
            </a:r>
          </a:p>
        </p:txBody>
      </p:sp>
      <p:sp>
        <p:nvSpPr>
          <p:cNvPr id="4" name="Content Placeholder 3">
            <a:extLst>
              <a:ext uri="{FF2B5EF4-FFF2-40B4-BE49-F238E27FC236}">
                <a16:creationId xmlns:a16="http://schemas.microsoft.com/office/drawing/2014/main" id="{D17997EE-9064-4BDB-BEF6-A84E6F3F9C57}"/>
              </a:ext>
            </a:extLst>
          </p:cNvPr>
          <p:cNvSpPr>
            <a:spLocks noGrp="1"/>
          </p:cNvSpPr>
          <p:nvPr>
            <p:ph sz="half" idx="2"/>
          </p:nvPr>
        </p:nvSpPr>
        <p:spPr>
          <a:xfrm>
            <a:off x="1386281" y="2877369"/>
            <a:ext cx="4785919" cy="2866993"/>
          </a:xfrm>
        </p:spPr>
        <p:txBody>
          <a:bodyPr>
            <a:noAutofit/>
          </a:bodyPr>
          <a:lstStyle/>
          <a:p>
            <a:r>
              <a:rPr lang="en-US" sz="1100" dirty="0"/>
              <a:t>Minimum 600 credit score</a:t>
            </a:r>
          </a:p>
          <a:p>
            <a:r>
              <a:rPr lang="en-US" sz="1100" dirty="0"/>
              <a:t>Dinged up credit is acceptable</a:t>
            </a:r>
          </a:p>
          <a:p>
            <a:r>
              <a:rPr lang="en-US" sz="1100" dirty="0"/>
              <a:t>100% LTV for a purchase</a:t>
            </a:r>
          </a:p>
          <a:p>
            <a:r>
              <a:rPr lang="en-US" sz="1100" dirty="0"/>
              <a:t>90 - 100% LTV for refinance – based on Credit Score</a:t>
            </a:r>
          </a:p>
          <a:p>
            <a:r>
              <a:rPr lang="en-US" sz="1100" dirty="0"/>
              <a:t>Lower rates than conventional</a:t>
            </a:r>
          </a:p>
          <a:p>
            <a:r>
              <a:rPr lang="en-US" sz="1100" dirty="0"/>
              <a:t>No monthly MI</a:t>
            </a:r>
          </a:p>
          <a:p>
            <a:r>
              <a:rPr lang="en-US" sz="1100" dirty="0"/>
              <a:t>Up to 50% DTI allowed with A/E AUS</a:t>
            </a:r>
          </a:p>
          <a:p>
            <a:r>
              <a:rPr lang="en-US" sz="1100" dirty="0"/>
              <a:t>No cash out adjustment</a:t>
            </a:r>
          </a:p>
          <a:p>
            <a:r>
              <a:rPr lang="en-US" sz="1100" dirty="0"/>
              <a:t>Flexible Underwriting</a:t>
            </a:r>
          </a:p>
          <a:p>
            <a:r>
              <a:rPr lang="en-US" sz="1100" dirty="0"/>
              <a:t>Limited Closing Costs for Borrower/Veteran</a:t>
            </a:r>
          </a:p>
          <a:p>
            <a:r>
              <a:rPr lang="en-US" sz="1100" dirty="0"/>
              <a:t>VA Benefit is re-useable</a:t>
            </a:r>
          </a:p>
          <a:p>
            <a:r>
              <a:rPr lang="en-US" sz="1100" dirty="0"/>
              <a:t>Manual Underwriting allowed</a:t>
            </a:r>
          </a:p>
        </p:txBody>
      </p:sp>
      <p:sp>
        <p:nvSpPr>
          <p:cNvPr id="5" name="Text Placeholder 4">
            <a:extLst>
              <a:ext uri="{FF2B5EF4-FFF2-40B4-BE49-F238E27FC236}">
                <a16:creationId xmlns:a16="http://schemas.microsoft.com/office/drawing/2014/main" id="{B2CE26BB-88D2-464E-98A3-B58911BF2EA6}"/>
              </a:ext>
            </a:extLst>
          </p:cNvPr>
          <p:cNvSpPr>
            <a:spLocks noGrp="1"/>
          </p:cNvSpPr>
          <p:nvPr>
            <p:ph type="body" sz="quarter" idx="3"/>
          </p:nvPr>
        </p:nvSpPr>
        <p:spPr>
          <a:xfrm>
            <a:off x="6525013" y="1759744"/>
            <a:ext cx="4443984" cy="823912"/>
          </a:xfrm>
        </p:spPr>
        <p:txBody>
          <a:bodyPr/>
          <a:lstStyle/>
          <a:p>
            <a:r>
              <a:rPr lang="en-US" dirty="0"/>
              <a:t>Cons</a:t>
            </a:r>
          </a:p>
        </p:txBody>
      </p:sp>
      <p:sp>
        <p:nvSpPr>
          <p:cNvPr id="6" name="Content Placeholder 5">
            <a:extLst>
              <a:ext uri="{FF2B5EF4-FFF2-40B4-BE49-F238E27FC236}">
                <a16:creationId xmlns:a16="http://schemas.microsoft.com/office/drawing/2014/main" id="{F1FA0A5D-5D3D-4949-87B8-C8045FCF11D2}"/>
              </a:ext>
            </a:extLst>
          </p:cNvPr>
          <p:cNvSpPr>
            <a:spLocks noGrp="1"/>
          </p:cNvSpPr>
          <p:nvPr>
            <p:ph sz="quarter" idx="4"/>
          </p:nvPr>
        </p:nvSpPr>
        <p:spPr>
          <a:xfrm>
            <a:off x="6525013" y="2801868"/>
            <a:ext cx="5227963" cy="2562193"/>
          </a:xfrm>
        </p:spPr>
        <p:txBody>
          <a:bodyPr>
            <a:normAutofit/>
          </a:bodyPr>
          <a:lstStyle/>
          <a:p>
            <a:r>
              <a:rPr lang="en-US" sz="1200" dirty="0"/>
              <a:t>MI on a 30-year loan with max LTV will remain on for the life of the loan</a:t>
            </a:r>
          </a:p>
          <a:p>
            <a:r>
              <a:rPr lang="en-US" sz="1200" dirty="0"/>
              <a:t>Refinance Cash Out Loans may not exceed LTV and must include the Funding Fee.  </a:t>
            </a:r>
          </a:p>
          <a:p>
            <a:r>
              <a:rPr lang="en-US" sz="1200" dirty="0"/>
              <a:t>Funding Fee increases with re-use of benefit</a:t>
            </a:r>
          </a:p>
          <a:p>
            <a:r>
              <a:rPr lang="en-US" sz="1200" dirty="0"/>
              <a:t>Only Veterans with valid COE may use this loan</a:t>
            </a:r>
          </a:p>
          <a:p>
            <a:r>
              <a:rPr lang="en-US" sz="1200" dirty="0"/>
              <a:t>Residual Income is required</a:t>
            </a:r>
          </a:p>
          <a:p>
            <a:r>
              <a:rPr lang="en-US" sz="1200" dirty="0"/>
              <a:t>Minimum Property Requirements (could be seen as a Pro, too)</a:t>
            </a:r>
          </a:p>
          <a:p>
            <a:endParaRPr lang="en-US" sz="1200" dirty="0"/>
          </a:p>
          <a:p>
            <a:endParaRPr lang="en-US" sz="1200" dirty="0"/>
          </a:p>
        </p:txBody>
      </p:sp>
    </p:spTree>
    <p:extLst>
      <p:ext uri="{BB962C8B-B14F-4D97-AF65-F5344CB8AC3E}">
        <p14:creationId xmlns:p14="http://schemas.microsoft.com/office/powerpoint/2010/main" val="941718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4992-86EC-4916-B39C-0AADA28A147E}"/>
              </a:ext>
            </a:extLst>
          </p:cNvPr>
          <p:cNvSpPr>
            <a:spLocks noGrp="1"/>
          </p:cNvSpPr>
          <p:nvPr>
            <p:ph type="title"/>
          </p:nvPr>
        </p:nvSpPr>
        <p:spPr>
          <a:xfrm>
            <a:off x="723900" y="1241570"/>
            <a:ext cx="3855720" cy="1602113"/>
          </a:xfrm>
        </p:spPr>
        <p:txBody>
          <a:bodyPr/>
          <a:lstStyle/>
          <a:p>
            <a:r>
              <a:rPr lang="en-US" dirty="0"/>
              <a:t>VA &amp; Credit</a:t>
            </a:r>
          </a:p>
        </p:txBody>
      </p:sp>
      <p:sp>
        <p:nvSpPr>
          <p:cNvPr id="3" name="Content Placeholder 2">
            <a:extLst>
              <a:ext uri="{FF2B5EF4-FFF2-40B4-BE49-F238E27FC236}">
                <a16:creationId xmlns:a16="http://schemas.microsoft.com/office/drawing/2014/main" id="{F162D803-7F4C-4FBF-A711-71BB75ACBF09}"/>
              </a:ext>
            </a:extLst>
          </p:cNvPr>
          <p:cNvSpPr>
            <a:spLocks noGrp="1"/>
          </p:cNvSpPr>
          <p:nvPr>
            <p:ph idx="1"/>
          </p:nvPr>
        </p:nvSpPr>
        <p:spPr>
          <a:xfrm>
            <a:off x="6256020" y="685800"/>
            <a:ext cx="5212080" cy="5832445"/>
          </a:xfrm>
        </p:spPr>
        <p:txBody>
          <a:bodyPr>
            <a:normAutofit fontScale="85000" lnSpcReduction="20000"/>
          </a:bodyPr>
          <a:lstStyle/>
          <a:p>
            <a:pPr marL="0" indent="0" algn="ctr">
              <a:buNone/>
            </a:pPr>
            <a:r>
              <a:rPr lang="en-US" sz="3100" b="1" dirty="0"/>
              <a:t>Credit Requirements</a:t>
            </a:r>
          </a:p>
          <a:p>
            <a:r>
              <a:rPr lang="en-US" dirty="0"/>
              <a:t>600 Minimum Credit Score</a:t>
            </a:r>
          </a:p>
          <a:p>
            <a:r>
              <a:rPr lang="en-US" dirty="0"/>
              <a:t>BK for CH 7 must be 2 years old</a:t>
            </a:r>
          </a:p>
          <a:p>
            <a:r>
              <a:rPr lang="en-US" dirty="0"/>
              <a:t>BK for CH 13 – can be currently in a BK or discharged for at least 12 months.  </a:t>
            </a:r>
          </a:p>
          <a:p>
            <a:r>
              <a:rPr lang="en-US" dirty="0"/>
              <a:t>Housing payments – If Approve/Eligible received from DU, credit is accepted.  If Refer/Eligible no more housing lates are allowed.</a:t>
            </a:r>
          </a:p>
          <a:p>
            <a:r>
              <a:rPr lang="en-US" dirty="0"/>
              <a:t>Negative credit within the most recent 12 months is not acceptable, unless extenuating circumstances and dependent on what the negative credit is</a:t>
            </a:r>
          </a:p>
          <a:p>
            <a:r>
              <a:rPr lang="en-US" dirty="0"/>
              <a:t>Foreclosure, short sale or deed in lieu must be 2 years past Sheriff’s Deed date</a:t>
            </a:r>
          </a:p>
          <a:p>
            <a:r>
              <a:rPr lang="en-US" dirty="0"/>
              <a:t>No open judgments allowed</a:t>
            </a:r>
          </a:p>
          <a:p>
            <a:r>
              <a:rPr lang="en-US" dirty="0"/>
              <a:t>Medical Collections can be disregarded for DTI purposes, but LOX for collections will still be needed</a:t>
            </a:r>
          </a:p>
          <a:p>
            <a:r>
              <a:rPr lang="en-US" dirty="0"/>
              <a:t>LOX always needed for all derogatory credit on the credit report</a:t>
            </a:r>
          </a:p>
        </p:txBody>
      </p:sp>
      <p:sp>
        <p:nvSpPr>
          <p:cNvPr id="4" name="Text Placeholder 3">
            <a:extLst>
              <a:ext uri="{FF2B5EF4-FFF2-40B4-BE49-F238E27FC236}">
                <a16:creationId xmlns:a16="http://schemas.microsoft.com/office/drawing/2014/main" id="{A8EB0064-2253-482A-8320-DD0182200351}"/>
              </a:ext>
            </a:extLst>
          </p:cNvPr>
          <p:cNvSpPr>
            <a:spLocks noGrp="1"/>
          </p:cNvSpPr>
          <p:nvPr>
            <p:ph type="body" sz="half" idx="2"/>
          </p:nvPr>
        </p:nvSpPr>
        <p:spPr>
          <a:xfrm>
            <a:off x="723900" y="1923472"/>
            <a:ext cx="3855720" cy="3011056"/>
          </a:xfrm>
        </p:spPr>
        <p:txBody>
          <a:bodyPr>
            <a:normAutofit/>
          </a:bodyPr>
          <a:lstStyle/>
          <a:p>
            <a:r>
              <a:rPr lang="en-US" dirty="0"/>
              <a:t>VA has a unique outlook on the loan benefit.  They heavily lean towards if the loan makes sense for the Veteran, it should be done.</a:t>
            </a:r>
          </a:p>
          <a:p>
            <a:r>
              <a:rPr lang="en-US" dirty="0"/>
              <a:t>The role of the LO and Processor is to show underwriting how this makes sense for the borrower and that they are stable in income and credit to limit the risk of default on the loan.</a:t>
            </a:r>
          </a:p>
        </p:txBody>
      </p:sp>
    </p:spTree>
    <p:extLst>
      <p:ext uri="{BB962C8B-B14F-4D97-AF65-F5344CB8AC3E}">
        <p14:creationId xmlns:p14="http://schemas.microsoft.com/office/powerpoint/2010/main" val="29401246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1B9DE-D9E1-486D-8B5A-757AB1353044}"/>
              </a:ext>
            </a:extLst>
          </p:cNvPr>
          <p:cNvSpPr>
            <a:spLocks noGrp="1"/>
          </p:cNvSpPr>
          <p:nvPr>
            <p:ph type="title"/>
          </p:nvPr>
        </p:nvSpPr>
        <p:spPr>
          <a:xfrm>
            <a:off x="723900" y="685800"/>
            <a:ext cx="3855720" cy="782273"/>
          </a:xfrm>
        </p:spPr>
        <p:txBody>
          <a:bodyPr/>
          <a:lstStyle/>
          <a:p>
            <a:r>
              <a:rPr lang="en-US" dirty="0"/>
              <a:t>VA &amp; Income</a:t>
            </a:r>
          </a:p>
        </p:txBody>
      </p:sp>
      <p:sp>
        <p:nvSpPr>
          <p:cNvPr id="3" name="Content Placeholder 2">
            <a:extLst>
              <a:ext uri="{FF2B5EF4-FFF2-40B4-BE49-F238E27FC236}">
                <a16:creationId xmlns:a16="http://schemas.microsoft.com/office/drawing/2014/main" id="{CED43853-E52D-47CE-9C62-4C2E7237C007}"/>
              </a:ext>
            </a:extLst>
          </p:cNvPr>
          <p:cNvSpPr>
            <a:spLocks noGrp="1"/>
          </p:cNvSpPr>
          <p:nvPr>
            <p:ph idx="1"/>
          </p:nvPr>
        </p:nvSpPr>
        <p:spPr>
          <a:xfrm>
            <a:off x="6256020" y="685800"/>
            <a:ext cx="5212080" cy="5882779"/>
          </a:xfrm>
        </p:spPr>
        <p:txBody>
          <a:bodyPr>
            <a:normAutofit/>
          </a:bodyPr>
          <a:lstStyle/>
          <a:p>
            <a:pPr marL="0" indent="0" algn="ctr">
              <a:buNone/>
            </a:pPr>
            <a:r>
              <a:rPr lang="en-US" b="1" dirty="0"/>
              <a:t>Income Requirements</a:t>
            </a:r>
          </a:p>
          <a:p>
            <a:r>
              <a:rPr lang="en-US" sz="1600" dirty="0"/>
              <a:t>DTI allowed up to 50% with A/E Findings</a:t>
            </a:r>
          </a:p>
          <a:p>
            <a:r>
              <a:rPr lang="en-US" sz="1600" dirty="0"/>
              <a:t>Manual Underwriting will limit DTI to 41%</a:t>
            </a:r>
          </a:p>
          <a:p>
            <a:r>
              <a:rPr lang="en-US" sz="1600" dirty="0"/>
              <a:t>Manual Underwriting does allow for higher ratios but will require specific compensating factors to be met</a:t>
            </a:r>
          </a:p>
          <a:p>
            <a:r>
              <a:rPr lang="en-US" sz="1600" dirty="0"/>
              <a:t>Borrowers should have 2 years in the same line of work, but flexibility is allowed if the borrower can show an improvement from job to job or extra training certifications.</a:t>
            </a:r>
          </a:p>
          <a:p>
            <a:r>
              <a:rPr lang="en-US" sz="1600" dirty="0"/>
              <a:t>Job gaps can be acceptable depending on LOX</a:t>
            </a:r>
          </a:p>
          <a:p>
            <a:r>
              <a:rPr lang="en-US" sz="1600" dirty="0"/>
              <a:t>1 year of commission, overtime and bonus is allowed if VOE states these will continue, and the income shows as stable in the receipt</a:t>
            </a:r>
          </a:p>
          <a:p>
            <a:r>
              <a:rPr lang="en-US" sz="1600" dirty="0"/>
              <a:t>Self-Employed borrowers must show 2 years tax returns.  Income will be averaged.  If a &gt;20% reduction in income from the previous year, only the most recent year will be used for qualifying income</a:t>
            </a:r>
          </a:p>
        </p:txBody>
      </p:sp>
      <p:sp>
        <p:nvSpPr>
          <p:cNvPr id="4" name="Text Placeholder 3">
            <a:extLst>
              <a:ext uri="{FF2B5EF4-FFF2-40B4-BE49-F238E27FC236}">
                <a16:creationId xmlns:a16="http://schemas.microsoft.com/office/drawing/2014/main" id="{5E489566-88B5-4D44-860B-D4E4008AFC3D}"/>
              </a:ext>
            </a:extLst>
          </p:cNvPr>
          <p:cNvSpPr>
            <a:spLocks noGrp="1"/>
          </p:cNvSpPr>
          <p:nvPr>
            <p:ph type="body" sz="half" idx="2"/>
          </p:nvPr>
        </p:nvSpPr>
        <p:spPr>
          <a:xfrm>
            <a:off x="791012" y="1350815"/>
            <a:ext cx="3855720" cy="3565133"/>
          </a:xfrm>
        </p:spPr>
        <p:txBody>
          <a:bodyPr>
            <a:normAutofit fontScale="92500" lnSpcReduction="10000"/>
          </a:bodyPr>
          <a:lstStyle/>
          <a:p>
            <a:r>
              <a:rPr lang="en-US" dirty="0"/>
              <a:t>Income stability is a very HOT topic these days. VA is going to require proof that the income the borrower receives is stable and enough to meet the ratio requirements.  Documenting this is easiest with a VOE and the paystubs &amp; W2’s becoming supporting documentation.  Self-employed persons will need a 2-year history of self-employment as evidenced through filed tax returns.  The Details to the right explore the requirements for income and employment history further.</a:t>
            </a:r>
          </a:p>
          <a:p>
            <a:r>
              <a:rPr lang="en-US" dirty="0"/>
              <a:t>This is very similar to FHA’s outlook at this time.  The more stable and reliable the income, the better chance for approval.</a:t>
            </a:r>
          </a:p>
        </p:txBody>
      </p:sp>
    </p:spTree>
    <p:extLst>
      <p:ext uri="{BB962C8B-B14F-4D97-AF65-F5344CB8AC3E}">
        <p14:creationId xmlns:p14="http://schemas.microsoft.com/office/powerpoint/2010/main" val="1583276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EF22B-36CC-441F-AF78-9EFD38DD9A4E}"/>
              </a:ext>
            </a:extLst>
          </p:cNvPr>
          <p:cNvSpPr>
            <a:spLocks noGrp="1"/>
          </p:cNvSpPr>
          <p:nvPr>
            <p:ph type="title"/>
          </p:nvPr>
        </p:nvSpPr>
        <p:spPr/>
        <p:txBody>
          <a:bodyPr/>
          <a:lstStyle/>
          <a:p>
            <a:r>
              <a:rPr lang="en-US" dirty="0"/>
              <a:t>VA &amp; Property</a:t>
            </a:r>
          </a:p>
        </p:txBody>
      </p:sp>
      <p:sp>
        <p:nvSpPr>
          <p:cNvPr id="3" name="Content Placeholder 2">
            <a:extLst>
              <a:ext uri="{FF2B5EF4-FFF2-40B4-BE49-F238E27FC236}">
                <a16:creationId xmlns:a16="http://schemas.microsoft.com/office/drawing/2014/main" id="{4DF2A210-D70B-4390-9A7A-F36E2CF32FBC}"/>
              </a:ext>
            </a:extLst>
          </p:cNvPr>
          <p:cNvSpPr>
            <a:spLocks noGrp="1"/>
          </p:cNvSpPr>
          <p:nvPr>
            <p:ph idx="1"/>
          </p:nvPr>
        </p:nvSpPr>
        <p:spPr>
          <a:xfrm>
            <a:off x="6256020" y="308297"/>
            <a:ext cx="5212080" cy="5991836"/>
          </a:xfrm>
        </p:spPr>
        <p:txBody>
          <a:bodyPr/>
          <a:lstStyle/>
          <a:p>
            <a:pPr marL="0" indent="0" algn="ctr">
              <a:buNone/>
            </a:pPr>
            <a:r>
              <a:rPr lang="en-US" dirty="0"/>
              <a:t>VA Property Requirements</a:t>
            </a:r>
          </a:p>
          <a:p>
            <a:r>
              <a:rPr lang="en-US" sz="1400" dirty="0"/>
              <a:t>The VA LIN (case number) does not need to be ordered prior to underwriting.</a:t>
            </a:r>
          </a:p>
          <a:p>
            <a:r>
              <a:rPr lang="en-US" sz="1400" dirty="0"/>
              <a:t>The VA LIN (case number) and appraisal are ordered at the same time. If you are not ready for the appraisal to be ordered – do not order the case number until you are!</a:t>
            </a:r>
          </a:p>
          <a:p>
            <a:r>
              <a:rPr lang="en-US" sz="1400" dirty="0"/>
              <a:t>FSB checks for new appraisals in the system every Tuesday and Thursday.  These are reviewed within 5 days and an NOV (Notice of Value) issued if there are no corrections needed.</a:t>
            </a:r>
          </a:p>
          <a:p>
            <a:r>
              <a:rPr lang="en-US" sz="1400" dirty="0"/>
              <a:t>FSB will send the appraisal and NOV to the borrower for Proof of Delivery.</a:t>
            </a:r>
          </a:p>
          <a:p>
            <a:r>
              <a:rPr lang="en-US" sz="1400" dirty="0"/>
              <a:t>The NOV may contain specific requirements.  Please review it!</a:t>
            </a:r>
          </a:p>
          <a:p>
            <a:r>
              <a:rPr lang="en-US" sz="1400" dirty="0"/>
              <a:t>Minimum Property Requirements similar to other government loan products will apply. Check appraisals for “subject to”.</a:t>
            </a:r>
          </a:p>
          <a:p>
            <a:r>
              <a:rPr lang="en-US" sz="1400" dirty="0"/>
              <a:t>Escrow Holdbacks are not something FSB likes to do on VA loans.  The lock MUST extend through the time of the repair to be completed and funded, which can be costly.  These must have management approval to complete.</a:t>
            </a:r>
          </a:p>
          <a:p>
            <a:r>
              <a:rPr lang="en-US" sz="1400" dirty="0"/>
              <a:t>Utilities must be on at time of inspection</a:t>
            </a:r>
          </a:p>
          <a:p>
            <a:r>
              <a:rPr lang="en-US" sz="1400" dirty="0"/>
              <a:t>Safety and soundness must be met for the property.</a:t>
            </a:r>
          </a:p>
        </p:txBody>
      </p:sp>
      <p:sp>
        <p:nvSpPr>
          <p:cNvPr id="4" name="Text Placeholder 3">
            <a:extLst>
              <a:ext uri="{FF2B5EF4-FFF2-40B4-BE49-F238E27FC236}">
                <a16:creationId xmlns:a16="http://schemas.microsoft.com/office/drawing/2014/main" id="{172CE5B9-35E6-4FA3-878E-8A5CBCF8486C}"/>
              </a:ext>
            </a:extLst>
          </p:cNvPr>
          <p:cNvSpPr>
            <a:spLocks noGrp="1"/>
          </p:cNvSpPr>
          <p:nvPr>
            <p:ph type="body" sz="half" idx="2"/>
          </p:nvPr>
        </p:nvSpPr>
        <p:spPr>
          <a:xfrm>
            <a:off x="723900" y="1493240"/>
            <a:ext cx="3855720" cy="5041784"/>
          </a:xfrm>
        </p:spPr>
        <p:txBody>
          <a:bodyPr>
            <a:normAutofit fontScale="85000" lnSpcReduction="10000"/>
          </a:bodyPr>
          <a:lstStyle/>
          <a:p>
            <a:r>
              <a:rPr lang="en-US" dirty="0"/>
              <a:t>VA has specific property requirements that must be met.  The list to the right are a few things that LO’s must be aware of for property that will use VA Financing.</a:t>
            </a:r>
          </a:p>
          <a:p>
            <a:r>
              <a:rPr lang="en-US" dirty="0"/>
              <a:t>All VA Appraisals are ordered through the VA Portal (</a:t>
            </a:r>
            <a:r>
              <a:rPr lang="en-US" dirty="0" err="1"/>
              <a:t>WebLGY</a:t>
            </a:r>
            <a:r>
              <a:rPr lang="en-US" dirty="0"/>
              <a:t>).  The orders will be completed by the Brokers through their system with FSB shown as the Sponsor.  Upon approval with VA, the designated contact for the Broker will receive an email from VA giving them access to the portal.  It is important that all Loan Officers and Processors be set up with access to the portal to allow the COE to be requested and the Appraisal and LIN to be ordered.</a:t>
            </a:r>
          </a:p>
          <a:p>
            <a:r>
              <a:rPr lang="en-US" dirty="0"/>
              <a:t>Always order the Appraisal as LAPP.  If it is ordered as IND, this will have VA completing the NOV and this can slow down the loan.  FSB is LAPP approved which gives us the ability to complete the NOV.  We have 5 days from receipt of the appraisal to complete the NOV.</a:t>
            </a:r>
          </a:p>
        </p:txBody>
      </p:sp>
    </p:spTree>
    <p:extLst>
      <p:ext uri="{BB962C8B-B14F-4D97-AF65-F5344CB8AC3E}">
        <p14:creationId xmlns:p14="http://schemas.microsoft.com/office/powerpoint/2010/main" val="119928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299E2F7-D480-4250-80D6-6937AAB955BE}"/>
              </a:ext>
            </a:extLst>
          </p:cNvPr>
          <p:cNvSpPr>
            <a:spLocks noGrp="1"/>
          </p:cNvSpPr>
          <p:nvPr>
            <p:ph type="title"/>
          </p:nvPr>
        </p:nvSpPr>
        <p:spPr>
          <a:xfrm>
            <a:off x="1371600" y="685800"/>
            <a:ext cx="3282695" cy="1485900"/>
          </a:xfrm>
        </p:spPr>
        <p:txBody>
          <a:bodyPr vert="horz" lIns="91440" tIns="45720" rIns="91440" bIns="45720" rtlCol="0" anchor="t">
            <a:normAutofit/>
          </a:bodyPr>
          <a:lstStyle/>
          <a:p>
            <a:pPr>
              <a:lnSpc>
                <a:spcPct val="89000"/>
              </a:lnSpc>
            </a:pPr>
            <a:r>
              <a:rPr lang="en-US" sz="3400"/>
              <a:t>A Few Important Questions…</a:t>
            </a:r>
          </a:p>
        </p:txBody>
      </p:sp>
      <p:sp>
        <p:nvSpPr>
          <p:cNvPr id="4" name="Text Placeholder 3">
            <a:extLst>
              <a:ext uri="{FF2B5EF4-FFF2-40B4-BE49-F238E27FC236}">
                <a16:creationId xmlns:a16="http://schemas.microsoft.com/office/drawing/2014/main" id="{33349CA2-46A2-4953-9A5C-A95F1B71CD92}"/>
              </a:ext>
            </a:extLst>
          </p:cNvPr>
          <p:cNvSpPr>
            <a:spLocks noGrp="1"/>
          </p:cNvSpPr>
          <p:nvPr>
            <p:ph type="body" sz="half" idx="2"/>
          </p:nvPr>
        </p:nvSpPr>
        <p:spPr>
          <a:xfrm>
            <a:off x="1371600" y="2286000"/>
            <a:ext cx="3282694" cy="3581400"/>
          </a:xfrm>
        </p:spPr>
        <p:txBody>
          <a:bodyPr vert="horz" lIns="91440" tIns="45720" rIns="91440" bIns="45720" rtlCol="0">
            <a:normAutofit/>
          </a:bodyPr>
          <a:lstStyle/>
          <a:p>
            <a:pPr marL="384048" indent="-384048">
              <a:lnSpc>
                <a:spcPct val="94000"/>
              </a:lnSpc>
              <a:spcAft>
                <a:spcPts val="200"/>
              </a:spcAft>
            </a:pPr>
            <a:r>
              <a:rPr lang="en-US" dirty="0"/>
              <a:t>We have a few things to ask you before we forget to make sure we understand how you are doing business currently.</a:t>
            </a:r>
            <a:endParaRPr lang="en-US"/>
          </a:p>
          <a:p>
            <a:pPr marL="384048" indent="-384048">
              <a:lnSpc>
                <a:spcPct val="94000"/>
              </a:lnSpc>
              <a:spcAft>
                <a:spcPts val="200"/>
              </a:spcAft>
              <a:buFont typeface="Franklin Gothic Book" panose="020B0503020102020204" pitchFamily="34" charset="0"/>
              <a:buAutoNum type="arabicParenR"/>
            </a:pPr>
            <a:r>
              <a:rPr lang="en-US" dirty="0"/>
              <a:t>What is your LOS system?</a:t>
            </a:r>
            <a:endParaRPr lang="en-US"/>
          </a:p>
          <a:p>
            <a:pPr marL="384048" indent="-384048">
              <a:lnSpc>
                <a:spcPct val="94000"/>
              </a:lnSpc>
              <a:spcAft>
                <a:spcPts val="200"/>
              </a:spcAft>
              <a:buFont typeface="Franklin Gothic Book" panose="020B0503020102020204" pitchFamily="34" charset="0"/>
              <a:buAutoNum type="arabicParenR"/>
            </a:pPr>
            <a:r>
              <a:rPr lang="en-US" dirty="0"/>
              <a:t>Does your LOS system allow for an export of a FNMA 3.4 file?</a:t>
            </a:r>
            <a:endParaRPr lang="en-US"/>
          </a:p>
          <a:p>
            <a:pPr marL="384048" indent="-384048">
              <a:lnSpc>
                <a:spcPct val="94000"/>
              </a:lnSpc>
              <a:spcAft>
                <a:spcPts val="200"/>
              </a:spcAft>
              <a:buFont typeface="Franklin Gothic Book" panose="020B0503020102020204" pitchFamily="34" charset="0"/>
              <a:buAutoNum type="arabicParenR"/>
            </a:pPr>
            <a:r>
              <a:rPr lang="en-US" dirty="0"/>
              <a:t>Do you currently sell loans on the secondary market?</a:t>
            </a:r>
            <a:endParaRPr lang="en-US"/>
          </a:p>
          <a:p>
            <a:pPr marL="384048" indent="-384048">
              <a:lnSpc>
                <a:spcPct val="94000"/>
              </a:lnSpc>
              <a:spcAft>
                <a:spcPts val="200"/>
              </a:spcAft>
              <a:buFont typeface="Franklin Gothic Book" panose="020B0503020102020204" pitchFamily="34" charset="0"/>
              <a:buAutoNum type="arabicParenR"/>
            </a:pPr>
            <a:r>
              <a:rPr lang="en-US" dirty="0"/>
              <a:t>Do you retain servicing on any loans?</a:t>
            </a:r>
            <a:endParaRPr lang="en-US"/>
          </a:p>
          <a:p>
            <a:pPr marL="384048" indent="-384048">
              <a:lnSpc>
                <a:spcPct val="94000"/>
              </a:lnSpc>
              <a:spcAft>
                <a:spcPts val="200"/>
              </a:spcAft>
            </a:pPr>
            <a:endParaRPr lang="en-US"/>
          </a:p>
        </p:txBody>
      </p:sp>
      <p:pic>
        <p:nvPicPr>
          <p:cNvPr id="6" name="Content Placeholder 5">
            <a:extLst>
              <a:ext uri="{FF2B5EF4-FFF2-40B4-BE49-F238E27FC236}">
                <a16:creationId xmlns:a16="http://schemas.microsoft.com/office/drawing/2014/main" id="{625DF8D9-564D-46E1-BB33-A0EF2DBAD916}"/>
              </a:ext>
            </a:extLst>
          </p:cNvPr>
          <p:cNvPicPr>
            <a:picLocks noGrp="1" noChangeAspect="1"/>
          </p:cNvPicPr>
          <p:nvPr>
            <p:ph idx="1"/>
          </p:nvPr>
        </p:nvPicPr>
        <p:blipFill>
          <a:blip r:embed="rId2"/>
          <a:srcRect/>
          <a:stretch/>
        </p:blipFill>
        <p:spPr>
          <a:xfrm>
            <a:off x="6096000" y="828225"/>
            <a:ext cx="5145372" cy="4881508"/>
          </a:xfrm>
          <a:prstGeom prst="rect">
            <a:avLst/>
          </a:prstGeom>
        </p:spPr>
      </p:pic>
    </p:spTree>
    <p:extLst>
      <p:ext uri="{BB962C8B-B14F-4D97-AF65-F5344CB8AC3E}">
        <p14:creationId xmlns:p14="http://schemas.microsoft.com/office/powerpoint/2010/main" val="28166496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3721-B16A-4BF6-B5FE-0FA5D1AE76E7}"/>
              </a:ext>
            </a:extLst>
          </p:cNvPr>
          <p:cNvSpPr>
            <a:spLocks noGrp="1"/>
          </p:cNvSpPr>
          <p:nvPr>
            <p:ph type="title"/>
          </p:nvPr>
        </p:nvSpPr>
        <p:spPr/>
        <p:txBody>
          <a:bodyPr/>
          <a:lstStyle/>
          <a:p>
            <a:r>
              <a:rPr lang="en-US" dirty="0"/>
              <a:t>Need more VA Info?</a:t>
            </a:r>
          </a:p>
        </p:txBody>
      </p:sp>
      <p:sp>
        <p:nvSpPr>
          <p:cNvPr id="3" name="Text Placeholder 2">
            <a:extLst>
              <a:ext uri="{FF2B5EF4-FFF2-40B4-BE49-F238E27FC236}">
                <a16:creationId xmlns:a16="http://schemas.microsoft.com/office/drawing/2014/main" id="{7311271E-168C-4C04-AE5D-77F5460DA76C}"/>
              </a:ext>
            </a:extLst>
          </p:cNvPr>
          <p:cNvSpPr>
            <a:spLocks noGrp="1"/>
          </p:cNvSpPr>
          <p:nvPr>
            <p:ph type="body" idx="1"/>
          </p:nvPr>
        </p:nvSpPr>
        <p:spPr/>
        <p:txBody>
          <a:bodyPr/>
          <a:lstStyle/>
          <a:p>
            <a:r>
              <a:rPr lang="en-US" dirty="0"/>
              <a:t>Our matrix can be found at </a:t>
            </a:r>
            <a:r>
              <a:rPr lang="en-US" dirty="0">
                <a:hlinkClick r:id="rId2"/>
              </a:rPr>
              <a:t>www.fsbtpo.com</a:t>
            </a:r>
            <a:r>
              <a:rPr lang="en-US" dirty="0"/>
              <a:t> under Forms &amp; Tools!</a:t>
            </a:r>
          </a:p>
        </p:txBody>
      </p:sp>
    </p:spTree>
    <p:extLst>
      <p:ext uri="{BB962C8B-B14F-4D97-AF65-F5344CB8AC3E}">
        <p14:creationId xmlns:p14="http://schemas.microsoft.com/office/powerpoint/2010/main" val="980243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5F74-BADC-4AF8-933D-7299062E88BE}"/>
              </a:ext>
            </a:extLst>
          </p:cNvPr>
          <p:cNvSpPr>
            <a:spLocks noGrp="1"/>
          </p:cNvSpPr>
          <p:nvPr>
            <p:ph type="title"/>
          </p:nvPr>
        </p:nvSpPr>
        <p:spPr>
          <a:xfrm>
            <a:off x="1463879" y="2481044"/>
            <a:ext cx="9601200" cy="1485900"/>
          </a:xfrm>
        </p:spPr>
        <p:txBody>
          <a:bodyPr/>
          <a:lstStyle/>
          <a:p>
            <a:r>
              <a:rPr lang="en-US" dirty="0"/>
              <a:t>USDA Basics</a:t>
            </a:r>
          </a:p>
        </p:txBody>
      </p:sp>
    </p:spTree>
    <p:extLst>
      <p:ext uri="{BB962C8B-B14F-4D97-AF65-F5344CB8AC3E}">
        <p14:creationId xmlns:p14="http://schemas.microsoft.com/office/powerpoint/2010/main" val="206484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F18B0-0ED1-4C34-8FEA-7576C1F68F23}"/>
              </a:ext>
            </a:extLst>
          </p:cNvPr>
          <p:cNvSpPr>
            <a:spLocks noGrp="1"/>
          </p:cNvSpPr>
          <p:nvPr>
            <p:ph type="title"/>
          </p:nvPr>
        </p:nvSpPr>
        <p:spPr/>
        <p:txBody>
          <a:bodyPr/>
          <a:lstStyle/>
          <a:p>
            <a:r>
              <a:rPr lang="en-US" dirty="0"/>
              <a:t>USDA – The best rural program available!</a:t>
            </a:r>
          </a:p>
        </p:txBody>
      </p:sp>
      <p:sp>
        <p:nvSpPr>
          <p:cNvPr id="3" name="Text Placeholder 2">
            <a:extLst>
              <a:ext uri="{FF2B5EF4-FFF2-40B4-BE49-F238E27FC236}">
                <a16:creationId xmlns:a16="http://schemas.microsoft.com/office/drawing/2014/main" id="{D57ABDA4-6397-4B11-865B-A2013B697E79}"/>
              </a:ext>
            </a:extLst>
          </p:cNvPr>
          <p:cNvSpPr>
            <a:spLocks noGrp="1"/>
          </p:cNvSpPr>
          <p:nvPr>
            <p:ph type="body" idx="1"/>
          </p:nvPr>
        </p:nvSpPr>
        <p:spPr>
          <a:xfrm>
            <a:off x="1371600" y="1827884"/>
            <a:ext cx="4443984" cy="823912"/>
          </a:xfrm>
        </p:spPr>
        <p:txBody>
          <a:bodyPr/>
          <a:lstStyle/>
          <a:p>
            <a:r>
              <a:rPr lang="en-US" dirty="0"/>
              <a:t>Pros</a:t>
            </a:r>
          </a:p>
        </p:txBody>
      </p:sp>
      <p:sp>
        <p:nvSpPr>
          <p:cNvPr id="4" name="Content Placeholder 3">
            <a:extLst>
              <a:ext uri="{FF2B5EF4-FFF2-40B4-BE49-F238E27FC236}">
                <a16:creationId xmlns:a16="http://schemas.microsoft.com/office/drawing/2014/main" id="{D17997EE-9064-4BDB-BEF6-A84E6F3F9C57}"/>
              </a:ext>
            </a:extLst>
          </p:cNvPr>
          <p:cNvSpPr>
            <a:spLocks noGrp="1"/>
          </p:cNvSpPr>
          <p:nvPr>
            <p:ph sz="half" idx="2"/>
          </p:nvPr>
        </p:nvSpPr>
        <p:spPr>
          <a:xfrm>
            <a:off x="1386281" y="2877369"/>
            <a:ext cx="4785919" cy="2866993"/>
          </a:xfrm>
        </p:spPr>
        <p:txBody>
          <a:bodyPr>
            <a:noAutofit/>
          </a:bodyPr>
          <a:lstStyle/>
          <a:p>
            <a:r>
              <a:rPr lang="en-US" sz="1100" dirty="0"/>
              <a:t>Minimum 600 credit score</a:t>
            </a:r>
          </a:p>
          <a:p>
            <a:r>
              <a:rPr lang="en-US" sz="1100" dirty="0"/>
              <a:t>Dinged up credit is acceptable</a:t>
            </a:r>
          </a:p>
          <a:p>
            <a:r>
              <a:rPr lang="en-US" sz="1100" dirty="0"/>
              <a:t>100% LTV for a purchase up to Appraised Value</a:t>
            </a:r>
          </a:p>
          <a:p>
            <a:r>
              <a:rPr lang="en-US" sz="1100" dirty="0"/>
              <a:t>100% LTV for refinance – must be a USDA loan being paid off</a:t>
            </a:r>
          </a:p>
          <a:p>
            <a:r>
              <a:rPr lang="en-US" sz="1100" dirty="0"/>
              <a:t>Lower rates than conventional</a:t>
            </a:r>
          </a:p>
          <a:p>
            <a:r>
              <a:rPr lang="en-US" sz="1100" dirty="0"/>
              <a:t>Low Monthly MI</a:t>
            </a:r>
          </a:p>
          <a:p>
            <a:r>
              <a:rPr lang="en-US" sz="1100" dirty="0"/>
              <a:t>29/41 ratios – 32/44 with compensating factors and 680 or better score</a:t>
            </a:r>
          </a:p>
          <a:p>
            <a:r>
              <a:rPr lang="en-US" sz="1100" dirty="0"/>
              <a:t>Flexible Underwriting</a:t>
            </a:r>
          </a:p>
          <a:p>
            <a:r>
              <a:rPr lang="en-US" sz="1100" dirty="0"/>
              <a:t>Manual Underwriting allowed</a:t>
            </a:r>
          </a:p>
        </p:txBody>
      </p:sp>
      <p:sp>
        <p:nvSpPr>
          <p:cNvPr id="5" name="Text Placeholder 4">
            <a:extLst>
              <a:ext uri="{FF2B5EF4-FFF2-40B4-BE49-F238E27FC236}">
                <a16:creationId xmlns:a16="http://schemas.microsoft.com/office/drawing/2014/main" id="{B2CE26BB-88D2-464E-98A3-B58911BF2EA6}"/>
              </a:ext>
            </a:extLst>
          </p:cNvPr>
          <p:cNvSpPr>
            <a:spLocks noGrp="1"/>
          </p:cNvSpPr>
          <p:nvPr>
            <p:ph type="body" sz="quarter" idx="3"/>
          </p:nvPr>
        </p:nvSpPr>
        <p:spPr>
          <a:xfrm>
            <a:off x="6525013" y="1759744"/>
            <a:ext cx="4443984" cy="823912"/>
          </a:xfrm>
        </p:spPr>
        <p:txBody>
          <a:bodyPr/>
          <a:lstStyle/>
          <a:p>
            <a:r>
              <a:rPr lang="en-US" dirty="0"/>
              <a:t>Cons</a:t>
            </a:r>
          </a:p>
        </p:txBody>
      </p:sp>
      <p:sp>
        <p:nvSpPr>
          <p:cNvPr id="6" name="Content Placeholder 5">
            <a:extLst>
              <a:ext uri="{FF2B5EF4-FFF2-40B4-BE49-F238E27FC236}">
                <a16:creationId xmlns:a16="http://schemas.microsoft.com/office/drawing/2014/main" id="{F1FA0A5D-5D3D-4949-87B8-C8045FCF11D2}"/>
              </a:ext>
            </a:extLst>
          </p:cNvPr>
          <p:cNvSpPr>
            <a:spLocks noGrp="1"/>
          </p:cNvSpPr>
          <p:nvPr>
            <p:ph sz="quarter" idx="4"/>
          </p:nvPr>
        </p:nvSpPr>
        <p:spPr>
          <a:xfrm>
            <a:off x="6525013" y="2801868"/>
            <a:ext cx="5227963" cy="2562193"/>
          </a:xfrm>
        </p:spPr>
        <p:txBody>
          <a:bodyPr>
            <a:normAutofit/>
          </a:bodyPr>
          <a:lstStyle/>
          <a:p>
            <a:r>
              <a:rPr lang="en-US" sz="1200" dirty="0"/>
              <a:t>Purchase program only unless refinancing a USDA loan</a:t>
            </a:r>
          </a:p>
          <a:p>
            <a:r>
              <a:rPr lang="en-US" sz="1200" dirty="0"/>
              <a:t>Rural areas only – not available for metro areas</a:t>
            </a:r>
          </a:p>
          <a:p>
            <a:r>
              <a:rPr lang="en-US" sz="1200" dirty="0"/>
              <a:t>Minimum Property Requirements (could be seen as a Pro, too)</a:t>
            </a:r>
          </a:p>
          <a:p>
            <a:endParaRPr lang="en-US" sz="1200" dirty="0"/>
          </a:p>
          <a:p>
            <a:endParaRPr lang="en-US" sz="1200" dirty="0"/>
          </a:p>
          <a:p>
            <a:endParaRPr lang="en-US" sz="1200" dirty="0"/>
          </a:p>
        </p:txBody>
      </p:sp>
    </p:spTree>
    <p:extLst>
      <p:ext uri="{BB962C8B-B14F-4D97-AF65-F5344CB8AC3E}">
        <p14:creationId xmlns:p14="http://schemas.microsoft.com/office/powerpoint/2010/main" val="1871368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4992-86EC-4916-B39C-0AADA28A147E}"/>
              </a:ext>
            </a:extLst>
          </p:cNvPr>
          <p:cNvSpPr>
            <a:spLocks noGrp="1"/>
          </p:cNvSpPr>
          <p:nvPr>
            <p:ph type="title"/>
          </p:nvPr>
        </p:nvSpPr>
        <p:spPr>
          <a:xfrm>
            <a:off x="723900" y="1241570"/>
            <a:ext cx="3855720" cy="1602113"/>
          </a:xfrm>
        </p:spPr>
        <p:txBody>
          <a:bodyPr/>
          <a:lstStyle/>
          <a:p>
            <a:r>
              <a:rPr lang="en-US" dirty="0"/>
              <a:t>USDA &amp; Credit</a:t>
            </a:r>
          </a:p>
        </p:txBody>
      </p:sp>
      <p:sp>
        <p:nvSpPr>
          <p:cNvPr id="3" name="Content Placeholder 2">
            <a:extLst>
              <a:ext uri="{FF2B5EF4-FFF2-40B4-BE49-F238E27FC236}">
                <a16:creationId xmlns:a16="http://schemas.microsoft.com/office/drawing/2014/main" id="{F162D803-7F4C-4FBF-A711-71BB75ACBF09}"/>
              </a:ext>
            </a:extLst>
          </p:cNvPr>
          <p:cNvSpPr>
            <a:spLocks noGrp="1"/>
          </p:cNvSpPr>
          <p:nvPr>
            <p:ph idx="1"/>
          </p:nvPr>
        </p:nvSpPr>
        <p:spPr>
          <a:xfrm>
            <a:off x="6256020" y="685800"/>
            <a:ext cx="5212080" cy="5832445"/>
          </a:xfrm>
        </p:spPr>
        <p:txBody>
          <a:bodyPr>
            <a:normAutofit fontScale="70000" lnSpcReduction="20000"/>
          </a:bodyPr>
          <a:lstStyle/>
          <a:p>
            <a:pPr marL="0" indent="0" algn="ctr">
              <a:buNone/>
            </a:pPr>
            <a:r>
              <a:rPr lang="en-US" sz="3100" b="1" dirty="0"/>
              <a:t>Credit Requirements</a:t>
            </a:r>
          </a:p>
          <a:p>
            <a:r>
              <a:rPr lang="en-US" dirty="0"/>
              <a:t>600 Minimum Credit Score</a:t>
            </a:r>
          </a:p>
          <a:p>
            <a:r>
              <a:rPr lang="en-US" dirty="0"/>
              <a:t>BK for CH 7 must be 3 years old</a:t>
            </a:r>
          </a:p>
          <a:p>
            <a:r>
              <a:rPr lang="en-US" dirty="0"/>
              <a:t>BK for CH 13 – can be currently in a BK or discharged for at least 12 months.  </a:t>
            </a:r>
          </a:p>
          <a:p>
            <a:r>
              <a:rPr lang="en-US" dirty="0"/>
              <a:t>Housing payments – If Approve/Eligible received from GUS, credit is accepted, and nothing further is needed.</a:t>
            </a:r>
          </a:p>
          <a:p>
            <a:r>
              <a:rPr lang="en-US" dirty="0"/>
              <a:t>If Refer/Eligible credit must be validated and show at least 2 tradelines must show paid as agreed for 12 months and be active.  If no tradelines satisfy this, nontraditional accounts may be used.</a:t>
            </a:r>
          </a:p>
          <a:p>
            <a:r>
              <a:rPr lang="en-US" dirty="0"/>
              <a:t>VOR is always needed if current residence and history show as Rent</a:t>
            </a:r>
          </a:p>
          <a:p>
            <a:r>
              <a:rPr lang="en-US" dirty="0"/>
              <a:t>Negative credit within the most recent 12 months is not acceptable, unless extenuating circumstances and dependent on what the negative credit is</a:t>
            </a:r>
          </a:p>
          <a:p>
            <a:r>
              <a:rPr lang="en-US" dirty="0"/>
              <a:t>Foreclosure, short sale or deed in lieu must be 3 years past Sheriff’s Deed date</a:t>
            </a:r>
          </a:p>
          <a:p>
            <a:r>
              <a:rPr lang="en-US" dirty="0"/>
              <a:t>No open judgments allowed</a:t>
            </a:r>
          </a:p>
          <a:p>
            <a:r>
              <a:rPr lang="en-US" dirty="0"/>
              <a:t>Medical Collections can be disregarded for DTI purposes, but LOX for collections will still be needed</a:t>
            </a:r>
          </a:p>
          <a:p>
            <a:r>
              <a:rPr lang="en-US" dirty="0"/>
              <a:t>LOX always needed for all derogatory credit on the credit report</a:t>
            </a:r>
          </a:p>
        </p:txBody>
      </p:sp>
      <p:sp>
        <p:nvSpPr>
          <p:cNvPr id="4" name="Text Placeholder 3">
            <a:extLst>
              <a:ext uri="{FF2B5EF4-FFF2-40B4-BE49-F238E27FC236}">
                <a16:creationId xmlns:a16="http://schemas.microsoft.com/office/drawing/2014/main" id="{A8EB0064-2253-482A-8320-DD0182200351}"/>
              </a:ext>
            </a:extLst>
          </p:cNvPr>
          <p:cNvSpPr>
            <a:spLocks noGrp="1"/>
          </p:cNvSpPr>
          <p:nvPr>
            <p:ph type="body" sz="half" idx="2"/>
          </p:nvPr>
        </p:nvSpPr>
        <p:spPr>
          <a:xfrm>
            <a:off x="723900" y="1923472"/>
            <a:ext cx="3855720" cy="3011056"/>
          </a:xfrm>
        </p:spPr>
        <p:txBody>
          <a:bodyPr>
            <a:normAutofit fontScale="85000" lnSpcReduction="10000"/>
          </a:bodyPr>
          <a:lstStyle/>
          <a:p>
            <a:r>
              <a:rPr lang="en-US" dirty="0"/>
              <a:t>USDA, although flexible in their credit requirements, has a few quirks that LO’s must be aware of.  This is a great program for the rural areas.  However, if the borrower makes too much money based on household income totals, they cannot use this program.</a:t>
            </a:r>
          </a:p>
          <a:p>
            <a:r>
              <a:rPr lang="en-US" dirty="0"/>
              <a:t>It is important to always check income requirements, which are by all adult household members income and the county they will reside in.  And, to check property eligibility.  If the property is not in a USDA Eligible area, then another program must be used for financing.</a:t>
            </a:r>
          </a:p>
        </p:txBody>
      </p:sp>
    </p:spTree>
    <p:extLst>
      <p:ext uri="{BB962C8B-B14F-4D97-AF65-F5344CB8AC3E}">
        <p14:creationId xmlns:p14="http://schemas.microsoft.com/office/powerpoint/2010/main" val="3261917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1B9DE-D9E1-486D-8B5A-757AB1353044}"/>
              </a:ext>
            </a:extLst>
          </p:cNvPr>
          <p:cNvSpPr>
            <a:spLocks noGrp="1"/>
          </p:cNvSpPr>
          <p:nvPr>
            <p:ph type="title"/>
          </p:nvPr>
        </p:nvSpPr>
        <p:spPr>
          <a:xfrm>
            <a:off x="723900" y="685800"/>
            <a:ext cx="4267550" cy="782273"/>
          </a:xfrm>
        </p:spPr>
        <p:txBody>
          <a:bodyPr/>
          <a:lstStyle/>
          <a:p>
            <a:r>
              <a:rPr lang="en-US" dirty="0"/>
              <a:t>USDA &amp; Income</a:t>
            </a:r>
          </a:p>
        </p:txBody>
      </p:sp>
      <p:sp>
        <p:nvSpPr>
          <p:cNvPr id="3" name="Content Placeholder 2">
            <a:extLst>
              <a:ext uri="{FF2B5EF4-FFF2-40B4-BE49-F238E27FC236}">
                <a16:creationId xmlns:a16="http://schemas.microsoft.com/office/drawing/2014/main" id="{CED43853-E52D-47CE-9C62-4C2E7237C007}"/>
              </a:ext>
            </a:extLst>
          </p:cNvPr>
          <p:cNvSpPr>
            <a:spLocks noGrp="1"/>
          </p:cNvSpPr>
          <p:nvPr>
            <p:ph idx="1"/>
          </p:nvPr>
        </p:nvSpPr>
        <p:spPr>
          <a:xfrm>
            <a:off x="6256020" y="685800"/>
            <a:ext cx="5212080" cy="5882779"/>
          </a:xfrm>
        </p:spPr>
        <p:txBody>
          <a:bodyPr>
            <a:normAutofit/>
          </a:bodyPr>
          <a:lstStyle/>
          <a:p>
            <a:pPr marL="0" indent="0" algn="ctr">
              <a:buNone/>
            </a:pPr>
            <a:r>
              <a:rPr lang="en-US" b="1" dirty="0"/>
              <a:t>Income Requirements</a:t>
            </a:r>
          </a:p>
          <a:p>
            <a:r>
              <a:rPr lang="en-US" sz="1600" dirty="0"/>
              <a:t>DTI allowed up to 29/41</a:t>
            </a:r>
          </a:p>
          <a:p>
            <a:r>
              <a:rPr lang="en-US" sz="1600" dirty="0"/>
              <a:t>Borrowers should have 2 years in the same line of work, but flexibility is allowed if the borrower can show an improvement from job to job or extra training certifications.</a:t>
            </a:r>
          </a:p>
          <a:p>
            <a:r>
              <a:rPr lang="en-US" sz="1600" dirty="0"/>
              <a:t>Job gaps can be acceptable depending on LOX</a:t>
            </a:r>
          </a:p>
          <a:p>
            <a:r>
              <a:rPr lang="en-US" sz="1600" dirty="0"/>
              <a:t>1 year of commission, overtime and bonus is allowed if VOE states these will continue, and the income shows as stable in the receipt</a:t>
            </a:r>
          </a:p>
          <a:p>
            <a:r>
              <a:rPr lang="en-US" sz="1600" dirty="0"/>
              <a:t>Self-Employed borrowers must show 2 years tax returns.  Income will be averaged.  If a &gt;20% reduction in income from the previous year, only the most recent year will be used for qualifying income</a:t>
            </a:r>
          </a:p>
          <a:p>
            <a:r>
              <a:rPr lang="en-US" sz="1600" dirty="0"/>
              <a:t>VOE’s are required on all employment history for 2 years</a:t>
            </a:r>
          </a:p>
          <a:p>
            <a:endParaRPr lang="en-US" sz="1600" dirty="0"/>
          </a:p>
        </p:txBody>
      </p:sp>
      <p:sp>
        <p:nvSpPr>
          <p:cNvPr id="4" name="Text Placeholder 3">
            <a:extLst>
              <a:ext uri="{FF2B5EF4-FFF2-40B4-BE49-F238E27FC236}">
                <a16:creationId xmlns:a16="http://schemas.microsoft.com/office/drawing/2014/main" id="{5E489566-88B5-4D44-860B-D4E4008AFC3D}"/>
              </a:ext>
            </a:extLst>
          </p:cNvPr>
          <p:cNvSpPr>
            <a:spLocks noGrp="1"/>
          </p:cNvSpPr>
          <p:nvPr>
            <p:ph type="body" sz="half" idx="2"/>
          </p:nvPr>
        </p:nvSpPr>
        <p:spPr>
          <a:xfrm>
            <a:off x="791012" y="1350815"/>
            <a:ext cx="3855720" cy="3565133"/>
          </a:xfrm>
        </p:spPr>
        <p:txBody>
          <a:bodyPr>
            <a:normAutofit lnSpcReduction="10000"/>
          </a:bodyPr>
          <a:lstStyle/>
          <a:p>
            <a:r>
              <a:rPr lang="en-US" dirty="0"/>
              <a:t>Income stability is a very HOT topic these days. USDA is concerned about Income. Which is why they have the DTI ratio guidance that they have.  Most loans will be limited to 29/41.  If the GUS findings approve a higher ratio, then the LO will go with the GUS Findings.  </a:t>
            </a:r>
          </a:p>
          <a:p>
            <a:r>
              <a:rPr lang="en-US" dirty="0"/>
              <a:t>USDA does not allow for ANY exceptions to DTI.   If a borrower has a 680-credit score, it may be possible for the ratios to go to 32/43 if specific compensating factors can be met per USDA’s handbook.</a:t>
            </a:r>
          </a:p>
        </p:txBody>
      </p:sp>
    </p:spTree>
    <p:extLst>
      <p:ext uri="{BB962C8B-B14F-4D97-AF65-F5344CB8AC3E}">
        <p14:creationId xmlns:p14="http://schemas.microsoft.com/office/powerpoint/2010/main" val="2998597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EF22B-36CC-441F-AF78-9EFD38DD9A4E}"/>
              </a:ext>
            </a:extLst>
          </p:cNvPr>
          <p:cNvSpPr>
            <a:spLocks noGrp="1"/>
          </p:cNvSpPr>
          <p:nvPr>
            <p:ph type="title"/>
          </p:nvPr>
        </p:nvSpPr>
        <p:spPr>
          <a:xfrm>
            <a:off x="511728" y="685800"/>
            <a:ext cx="4521666" cy="2157884"/>
          </a:xfrm>
        </p:spPr>
        <p:txBody>
          <a:bodyPr/>
          <a:lstStyle/>
          <a:p>
            <a:r>
              <a:rPr lang="en-US" dirty="0"/>
              <a:t>USDA &amp; Property</a:t>
            </a:r>
          </a:p>
        </p:txBody>
      </p:sp>
      <p:sp>
        <p:nvSpPr>
          <p:cNvPr id="4" name="Text Placeholder 3">
            <a:extLst>
              <a:ext uri="{FF2B5EF4-FFF2-40B4-BE49-F238E27FC236}">
                <a16:creationId xmlns:a16="http://schemas.microsoft.com/office/drawing/2014/main" id="{172CE5B9-35E6-4FA3-878E-8A5CBCF8486C}"/>
              </a:ext>
            </a:extLst>
          </p:cNvPr>
          <p:cNvSpPr>
            <a:spLocks noGrp="1"/>
          </p:cNvSpPr>
          <p:nvPr>
            <p:ph type="body" sz="half" idx="2"/>
          </p:nvPr>
        </p:nvSpPr>
        <p:spPr>
          <a:xfrm>
            <a:off x="631621" y="1409350"/>
            <a:ext cx="3855720" cy="5041784"/>
          </a:xfrm>
        </p:spPr>
        <p:txBody>
          <a:bodyPr>
            <a:normAutofit/>
          </a:bodyPr>
          <a:lstStyle/>
          <a:p>
            <a:r>
              <a:rPr lang="en-US" dirty="0"/>
              <a:t>This will be a very simple explanation.  USDA follows FHA guidelines for property.  The only exception to this…it must be in a USDA eligible area.</a:t>
            </a:r>
          </a:p>
        </p:txBody>
      </p:sp>
      <p:sp>
        <p:nvSpPr>
          <p:cNvPr id="7" name="Content Placeholder 2">
            <a:extLst>
              <a:ext uri="{FF2B5EF4-FFF2-40B4-BE49-F238E27FC236}">
                <a16:creationId xmlns:a16="http://schemas.microsoft.com/office/drawing/2014/main" id="{940C7380-F20B-41A8-AAB0-58A4BC32F34B}"/>
              </a:ext>
            </a:extLst>
          </p:cNvPr>
          <p:cNvSpPr txBox="1">
            <a:spLocks/>
          </p:cNvSpPr>
          <p:nvPr/>
        </p:nvSpPr>
        <p:spPr>
          <a:xfrm>
            <a:off x="6096000" y="433082"/>
            <a:ext cx="5212080" cy="5991836"/>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en-US" dirty="0"/>
              <a:t>USDA (FHA) Property Requirements</a:t>
            </a:r>
          </a:p>
          <a:p>
            <a:r>
              <a:rPr lang="en-US" sz="1400" dirty="0"/>
              <a:t>FHA Case Number must be ordered PRIOR to ordering the appraisal BUT not before the Intent to Proceed is signed by the borrower.</a:t>
            </a:r>
          </a:p>
          <a:p>
            <a:r>
              <a:rPr lang="en-US" sz="1400" dirty="0"/>
              <a:t>Property must meet safety and soundness requirements set by HUD</a:t>
            </a:r>
          </a:p>
          <a:p>
            <a:r>
              <a:rPr lang="en-US" sz="1400" dirty="0"/>
              <a:t>If repairs are needed and the appraisal is “subject to” the required repairs must be noted in the appraisal.  </a:t>
            </a:r>
          </a:p>
          <a:p>
            <a:r>
              <a:rPr lang="en-US" sz="1400" dirty="0"/>
              <a:t>Needed repairs must be completed prior to CTC or an Escrow Repair Holdback must be set up.  Escrow Repair Holdback agreement can be found at </a:t>
            </a:r>
            <a:r>
              <a:rPr lang="en-US" sz="1400" dirty="0">
                <a:hlinkClick r:id="rId2"/>
              </a:rPr>
              <a:t>www.fsbtpo.com</a:t>
            </a:r>
            <a:r>
              <a:rPr lang="en-US" sz="1400" dirty="0"/>
              <a:t> </a:t>
            </a:r>
          </a:p>
          <a:p>
            <a:r>
              <a:rPr lang="en-US" sz="1400" dirty="0"/>
              <a:t>Water test is required on all private water sources including Shared Well Systems</a:t>
            </a:r>
          </a:p>
          <a:p>
            <a:r>
              <a:rPr lang="en-US" sz="1400" dirty="0"/>
              <a:t>Septic Inspections are only required if the appraiser does not note the septic appears to be in good working order or if the purchase contract requires it.</a:t>
            </a:r>
          </a:p>
          <a:p>
            <a:r>
              <a:rPr lang="en-US" sz="1400" dirty="0"/>
              <a:t>Utilities must be on at time of appraisal inspection, or the appraisal will be marked “subject to” and a Final Inspection will be required</a:t>
            </a:r>
          </a:p>
          <a:p>
            <a:r>
              <a:rPr lang="en-US" sz="1400" dirty="0"/>
              <a:t>Peeling paint is a common repair that is needed!  It is very common for our area and will include outbuildings that add value to the appraisal</a:t>
            </a:r>
          </a:p>
          <a:p>
            <a:r>
              <a:rPr lang="en-US" sz="1400" dirty="0"/>
              <a:t>FSB will send the Appraisal to the borrower for Proof of Delivery</a:t>
            </a:r>
          </a:p>
          <a:p>
            <a:endParaRPr lang="en-US" sz="1400" dirty="0"/>
          </a:p>
        </p:txBody>
      </p:sp>
    </p:spTree>
    <p:extLst>
      <p:ext uri="{BB962C8B-B14F-4D97-AF65-F5344CB8AC3E}">
        <p14:creationId xmlns:p14="http://schemas.microsoft.com/office/powerpoint/2010/main" val="40125744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3721-B16A-4BF6-B5FE-0FA5D1AE76E7}"/>
              </a:ext>
            </a:extLst>
          </p:cNvPr>
          <p:cNvSpPr>
            <a:spLocks noGrp="1"/>
          </p:cNvSpPr>
          <p:nvPr>
            <p:ph type="title"/>
          </p:nvPr>
        </p:nvSpPr>
        <p:spPr>
          <a:xfrm>
            <a:off x="343949" y="1301360"/>
            <a:ext cx="10034047" cy="2852737"/>
          </a:xfrm>
        </p:spPr>
        <p:txBody>
          <a:bodyPr/>
          <a:lstStyle/>
          <a:p>
            <a:r>
              <a:rPr lang="en-US" dirty="0"/>
              <a:t>Need more USDA Info?</a:t>
            </a:r>
          </a:p>
        </p:txBody>
      </p:sp>
      <p:sp>
        <p:nvSpPr>
          <p:cNvPr id="3" name="Text Placeholder 2">
            <a:extLst>
              <a:ext uri="{FF2B5EF4-FFF2-40B4-BE49-F238E27FC236}">
                <a16:creationId xmlns:a16="http://schemas.microsoft.com/office/drawing/2014/main" id="{7311271E-168C-4C04-AE5D-77F5460DA76C}"/>
              </a:ext>
            </a:extLst>
          </p:cNvPr>
          <p:cNvSpPr>
            <a:spLocks noGrp="1"/>
          </p:cNvSpPr>
          <p:nvPr>
            <p:ph type="body" idx="1"/>
          </p:nvPr>
        </p:nvSpPr>
        <p:spPr/>
        <p:txBody>
          <a:bodyPr/>
          <a:lstStyle/>
          <a:p>
            <a:r>
              <a:rPr lang="en-US" dirty="0"/>
              <a:t>Our matrix can be found at </a:t>
            </a:r>
            <a:r>
              <a:rPr lang="en-US" dirty="0">
                <a:hlinkClick r:id="rId2"/>
              </a:rPr>
              <a:t>www.fsbtpo.com</a:t>
            </a:r>
            <a:r>
              <a:rPr lang="en-US" dirty="0"/>
              <a:t> under Forms &amp; Tools!</a:t>
            </a:r>
          </a:p>
        </p:txBody>
      </p:sp>
    </p:spTree>
    <p:extLst>
      <p:ext uri="{BB962C8B-B14F-4D97-AF65-F5344CB8AC3E}">
        <p14:creationId xmlns:p14="http://schemas.microsoft.com/office/powerpoint/2010/main" val="14721029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E62510-A175-9D47-9EDF-D9FB6C162CE7}"/>
              </a:ext>
            </a:extLst>
          </p:cNvPr>
          <p:cNvPicPr>
            <a:picLocks noChangeAspect="1"/>
          </p:cNvPicPr>
          <p:nvPr/>
        </p:nvPicPr>
        <p:blipFill>
          <a:blip r:embed="rId3">
            <a:alphaModFix amt="35000"/>
          </a:blip>
          <a:srcRect/>
          <a:stretch/>
        </p:blipFill>
        <p:spPr>
          <a:xfrm>
            <a:off x="952564" y="10"/>
            <a:ext cx="10286892" cy="6859300"/>
          </a:xfrm>
          <a:prstGeom prst="rect">
            <a:avLst/>
          </a:prstGeom>
        </p:spPr>
      </p:pic>
      <p:sp>
        <p:nvSpPr>
          <p:cNvPr id="11" name="Rectangle 10">
            <a:extLst>
              <a:ext uri="{FF2B5EF4-FFF2-40B4-BE49-F238E27FC236}">
                <a16:creationId xmlns:a16="http://schemas.microsoft.com/office/drawing/2014/main" id="{310B1DD0-264A-47E3-A16A-C87AFA51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6">
            <a:extLst>
              <a:ext uri="{FF2B5EF4-FFF2-40B4-BE49-F238E27FC236}">
                <a16:creationId xmlns:a16="http://schemas.microsoft.com/office/drawing/2014/main" id="{69C1BB7B-F21E-41A2-B30C-D8507B96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txBody>
          <a:bodyPr/>
          <a:lstStyle/>
          <a:p>
            <a:endParaRPr lang="en-US"/>
          </a:p>
        </p:txBody>
      </p:sp>
      <p:sp>
        <p:nvSpPr>
          <p:cNvPr id="15" name="Freeform 6">
            <a:extLst>
              <a:ext uri="{FF2B5EF4-FFF2-40B4-BE49-F238E27FC236}">
                <a16:creationId xmlns:a16="http://schemas.microsoft.com/office/drawing/2014/main" id="{DF6D7DDE-F8A1-4105-9729-F9EB5F81A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txBody>
          <a:bodyPr/>
          <a:lstStyle/>
          <a:p>
            <a:endParaRPr lang="en-US"/>
          </a:p>
        </p:txBody>
      </p:sp>
      <p:sp>
        <p:nvSpPr>
          <p:cNvPr id="2" name="Title 1">
            <a:extLst>
              <a:ext uri="{FF2B5EF4-FFF2-40B4-BE49-F238E27FC236}">
                <a16:creationId xmlns:a16="http://schemas.microsoft.com/office/drawing/2014/main" id="{A5C93519-6B29-1346-9FCB-0835B80531A4}"/>
              </a:ext>
            </a:extLst>
          </p:cNvPr>
          <p:cNvSpPr>
            <a:spLocks noGrp="1"/>
          </p:cNvSpPr>
          <p:nvPr>
            <p:ph type="ctrTitle"/>
          </p:nvPr>
        </p:nvSpPr>
        <p:spPr>
          <a:xfrm>
            <a:off x="1915128" y="1788454"/>
            <a:ext cx="8361229" cy="2098226"/>
          </a:xfrm>
        </p:spPr>
        <p:txBody>
          <a:bodyPr>
            <a:normAutofit/>
          </a:bodyPr>
          <a:lstStyle/>
          <a:p>
            <a:r>
              <a:rPr lang="en-US" dirty="0">
                <a:solidFill>
                  <a:schemeClr val="bg2"/>
                </a:solidFill>
              </a:rPr>
              <a:t>Thank you</a:t>
            </a:r>
          </a:p>
        </p:txBody>
      </p:sp>
      <p:sp>
        <p:nvSpPr>
          <p:cNvPr id="3" name="Subtitle 2">
            <a:extLst>
              <a:ext uri="{FF2B5EF4-FFF2-40B4-BE49-F238E27FC236}">
                <a16:creationId xmlns:a16="http://schemas.microsoft.com/office/drawing/2014/main" id="{D698B4E1-5F4F-8E4F-97D2-0176CBCC4A51}"/>
              </a:ext>
            </a:extLst>
          </p:cNvPr>
          <p:cNvSpPr>
            <a:spLocks noGrp="1"/>
          </p:cNvSpPr>
          <p:nvPr>
            <p:ph type="subTitle" idx="1"/>
          </p:nvPr>
        </p:nvSpPr>
        <p:spPr>
          <a:xfrm>
            <a:off x="2679906" y="3956279"/>
            <a:ext cx="6831673" cy="1086237"/>
          </a:xfrm>
        </p:spPr>
        <p:txBody>
          <a:bodyPr>
            <a:normAutofit/>
          </a:bodyPr>
          <a:lstStyle/>
          <a:p>
            <a:endParaRPr lang="en-US" dirty="0">
              <a:solidFill>
                <a:schemeClr val="bg2"/>
              </a:solidFill>
            </a:endParaRPr>
          </a:p>
        </p:txBody>
      </p:sp>
      <p:pic>
        <p:nvPicPr>
          <p:cNvPr id="8" name="Picture 7" descr="Logo&#10;&#10;Description automatically generated">
            <a:extLst>
              <a:ext uri="{FF2B5EF4-FFF2-40B4-BE49-F238E27FC236}">
                <a16:creationId xmlns:a16="http://schemas.microsoft.com/office/drawing/2014/main" id="{8DE7AD3B-682C-4086-B157-FC392DED5DB4}"/>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4323614" y="1340848"/>
            <a:ext cx="3381474" cy="1496719"/>
          </a:xfrm>
          <a:prstGeom prst="rect">
            <a:avLst/>
          </a:prstGeom>
        </p:spPr>
      </p:pic>
    </p:spTree>
    <p:extLst>
      <p:ext uri="{BB962C8B-B14F-4D97-AF65-F5344CB8AC3E}">
        <p14:creationId xmlns:p14="http://schemas.microsoft.com/office/powerpoint/2010/main" val="1799120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7605-8F05-4423-ACDA-F8AFC2A42813}"/>
              </a:ext>
            </a:extLst>
          </p:cNvPr>
          <p:cNvSpPr>
            <a:spLocks noGrp="1"/>
          </p:cNvSpPr>
          <p:nvPr>
            <p:ph type="title"/>
          </p:nvPr>
        </p:nvSpPr>
        <p:spPr>
          <a:xfrm>
            <a:off x="1371600" y="307247"/>
            <a:ext cx="9601200" cy="757106"/>
          </a:xfrm>
        </p:spPr>
        <p:txBody>
          <a:bodyPr/>
          <a:lstStyle/>
          <a:p>
            <a:pPr algn="ctr"/>
            <a:r>
              <a:rPr lang="en-US" dirty="0"/>
              <a:t>Why FSB?</a:t>
            </a:r>
          </a:p>
        </p:txBody>
      </p:sp>
      <p:sp>
        <p:nvSpPr>
          <p:cNvPr id="3" name="Content Placeholder 2">
            <a:extLst>
              <a:ext uri="{FF2B5EF4-FFF2-40B4-BE49-F238E27FC236}">
                <a16:creationId xmlns:a16="http://schemas.microsoft.com/office/drawing/2014/main" id="{D3BF494E-317B-4803-9BBA-A203BCCB012B}"/>
              </a:ext>
            </a:extLst>
          </p:cNvPr>
          <p:cNvSpPr>
            <a:spLocks noGrp="1"/>
          </p:cNvSpPr>
          <p:nvPr>
            <p:ph idx="1"/>
          </p:nvPr>
        </p:nvSpPr>
        <p:spPr>
          <a:xfrm>
            <a:off x="1371600" y="991299"/>
            <a:ext cx="9601200" cy="3581400"/>
          </a:xfrm>
        </p:spPr>
        <p:txBody>
          <a:bodyPr>
            <a:normAutofit fontScale="70000" lnSpcReduction="20000"/>
          </a:bodyPr>
          <a:lstStyle/>
          <a:p>
            <a:pPr marL="0" indent="0" algn="ctr">
              <a:buNone/>
            </a:pPr>
            <a:r>
              <a:rPr lang="en-US" sz="3100" dirty="0"/>
              <a:t>You’re </a:t>
            </a:r>
            <a:r>
              <a:rPr lang="en-US" sz="3100" dirty="0" err="1"/>
              <a:t>gonna</a:t>
            </a:r>
            <a:r>
              <a:rPr lang="en-US" sz="3100" dirty="0"/>
              <a:t> love working with us!</a:t>
            </a:r>
          </a:p>
          <a:p>
            <a:pPr marL="0" indent="0" algn="ctr">
              <a:buNone/>
            </a:pPr>
            <a:r>
              <a:rPr lang="en-US" sz="3100" dirty="0"/>
              <a:t>  </a:t>
            </a:r>
          </a:p>
          <a:p>
            <a:r>
              <a:rPr lang="en-US" dirty="0"/>
              <a:t>Quick Turn Times – turn times are always posted on our website </a:t>
            </a:r>
            <a:r>
              <a:rPr lang="en-US" dirty="0">
                <a:hlinkClick r:id="rId2"/>
              </a:rPr>
              <a:t>www.fsbtpo.com</a:t>
            </a:r>
            <a:r>
              <a:rPr lang="en-US" dirty="0"/>
              <a:t> </a:t>
            </a:r>
          </a:p>
          <a:p>
            <a:r>
              <a:rPr lang="en-US" dirty="0"/>
              <a:t>Competitive rates</a:t>
            </a:r>
          </a:p>
          <a:p>
            <a:r>
              <a:rPr lang="en-US" dirty="0"/>
              <a:t>A team dedicated to your business!  </a:t>
            </a:r>
          </a:p>
          <a:p>
            <a:r>
              <a:rPr lang="en-US" dirty="0"/>
              <a:t>Training available when you need it</a:t>
            </a:r>
          </a:p>
          <a:p>
            <a:r>
              <a:rPr lang="en-US" dirty="0"/>
              <a:t>Easy to use LOS – Mortgagebot</a:t>
            </a:r>
          </a:p>
          <a:p>
            <a:r>
              <a:rPr lang="en-US" dirty="0"/>
              <a:t>Flanagan State Bank has been in business since 1913.  We understand your business because you are what makes us who we are.</a:t>
            </a:r>
          </a:p>
          <a:p>
            <a:r>
              <a:rPr lang="en-US" dirty="0"/>
              <a:t>Quick chain of command to the top!  If you need this, it is a short list to get to the Management Team</a:t>
            </a:r>
          </a:p>
          <a:p>
            <a:r>
              <a:rPr lang="en-US" dirty="0"/>
              <a:t>We do not market to YOUR customers!  It is in our agreement, and we mean what we say.  Any customers who call us in the future to do a loan are referred back to the institution they originated from.</a:t>
            </a:r>
          </a:p>
          <a:p>
            <a:endParaRPr lang="en-US" dirty="0"/>
          </a:p>
        </p:txBody>
      </p:sp>
      <p:pic>
        <p:nvPicPr>
          <p:cNvPr id="5" name="Picture 4" descr="Heart shaped lollipops lined over pink surface">
            <a:extLst>
              <a:ext uri="{FF2B5EF4-FFF2-40B4-BE49-F238E27FC236}">
                <a16:creationId xmlns:a16="http://schemas.microsoft.com/office/drawing/2014/main" id="{CC5C1336-64DD-4C43-AAA9-FF9939E5C3C9}"/>
              </a:ext>
            </a:extLst>
          </p:cNvPr>
          <p:cNvPicPr>
            <a:picLocks noChangeAspect="1"/>
          </p:cNvPicPr>
          <p:nvPr/>
        </p:nvPicPr>
        <p:blipFill>
          <a:blip r:embed="rId3">
            <a:clrChange>
              <a:clrFrom>
                <a:srgbClr val="F7BACC"/>
              </a:clrFrom>
              <a:clrTo>
                <a:srgbClr val="F7BACC">
                  <a:alpha val="0"/>
                </a:srgbClr>
              </a:clrTo>
            </a:clrChange>
          </a:blip>
          <a:stretch>
            <a:fillRect/>
          </a:stretch>
        </p:blipFill>
        <p:spPr>
          <a:xfrm>
            <a:off x="1219200" y="3767005"/>
            <a:ext cx="9601201" cy="3090995"/>
          </a:xfrm>
          <a:prstGeom prst="rect">
            <a:avLst/>
          </a:prstGeom>
        </p:spPr>
      </p:pic>
    </p:spTree>
    <p:extLst>
      <p:ext uri="{BB962C8B-B14F-4D97-AF65-F5344CB8AC3E}">
        <p14:creationId xmlns:p14="http://schemas.microsoft.com/office/powerpoint/2010/main" val="3163333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99F0D-D8A2-490A-84EA-BA22E3CDA54C}"/>
              </a:ext>
            </a:extLst>
          </p:cNvPr>
          <p:cNvSpPr>
            <a:spLocks noGrp="1"/>
          </p:cNvSpPr>
          <p:nvPr>
            <p:ph type="title"/>
          </p:nvPr>
        </p:nvSpPr>
        <p:spPr>
          <a:xfrm>
            <a:off x="1371600" y="350241"/>
            <a:ext cx="9601200" cy="1176556"/>
          </a:xfrm>
        </p:spPr>
        <p:txBody>
          <a:bodyPr>
            <a:normAutofit/>
          </a:bodyPr>
          <a:lstStyle/>
          <a:p>
            <a:pPr algn="ctr"/>
            <a:r>
              <a:rPr lang="en-US" dirty="0"/>
              <a:t>Account Executive</a:t>
            </a:r>
            <a:br>
              <a:rPr lang="en-US" dirty="0"/>
            </a:br>
            <a:r>
              <a:rPr lang="en-US" sz="3100" dirty="0"/>
              <a:t>The addition to your team you always needed!</a:t>
            </a:r>
          </a:p>
        </p:txBody>
      </p:sp>
      <p:sp>
        <p:nvSpPr>
          <p:cNvPr id="3" name="Content Placeholder 2">
            <a:extLst>
              <a:ext uri="{FF2B5EF4-FFF2-40B4-BE49-F238E27FC236}">
                <a16:creationId xmlns:a16="http://schemas.microsoft.com/office/drawing/2014/main" id="{7E27B07B-F787-47C6-9CBF-33CF10810859}"/>
              </a:ext>
            </a:extLst>
          </p:cNvPr>
          <p:cNvSpPr>
            <a:spLocks noGrp="1"/>
          </p:cNvSpPr>
          <p:nvPr>
            <p:ph idx="1"/>
          </p:nvPr>
        </p:nvSpPr>
        <p:spPr>
          <a:xfrm>
            <a:off x="922789" y="1547768"/>
            <a:ext cx="11056690" cy="5037589"/>
          </a:xfrm>
        </p:spPr>
        <p:txBody>
          <a:bodyPr>
            <a:normAutofit/>
          </a:bodyPr>
          <a:lstStyle/>
          <a:p>
            <a:pPr marL="0" indent="0">
              <a:buNone/>
            </a:pPr>
            <a:r>
              <a:rPr lang="en-US" dirty="0"/>
              <a:t>Our Account Executives are designed for the busy Loan Officer. All of our AE’s have many years of originating experience within the mortgage industry. They know what it is like to be a busy LO!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These are just some of what we help with!  Let our AE’s be the missing link your team needed to provide the best service available to your customers.</a:t>
            </a:r>
          </a:p>
          <a:p>
            <a:pPr marL="0" indent="0">
              <a:buNone/>
            </a:pPr>
            <a:endParaRPr lang="en-US" dirty="0"/>
          </a:p>
        </p:txBody>
      </p:sp>
      <p:graphicFrame>
        <p:nvGraphicFramePr>
          <p:cNvPr id="4" name="Table 4">
            <a:extLst>
              <a:ext uri="{FF2B5EF4-FFF2-40B4-BE49-F238E27FC236}">
                <a16:creationId xmlns:a16="http://schemas.microsoft.com/office/drawing/2014/main" id="{1C235F7D-C769-439B-A207-AD99CE0EB7DC}"/>
              </a:ext>
            </a:extLst>
          </p:cNvPr>
          <p:cNvGraphicFramePr>
            <a:graphicFrameLocks noGrp="1"/>
          </p:cNvGraphicFramePr>
          <p:nvPr>
            <p:extLst>
              <p:ext uri="{D42A27DB-BD31-4B8C-83A1-F6EECF244321}">
                <p14:modId xmlns:p14="http://schemas.microsoft.com/office/powerpoint/2010/main" val="1956468357"/>
              </p:ext>
            </p:extLst>
          </p:nvPr>
        </p:nvGraphicFramePr>
        <p:xfrm>
          <a:off x="922789" y="2143806"/>
          <a:ext cx="10442430" cy="3291840"/>
        </p:xfrm>
        <a:graphic>
          <a:graphicData uri="http://schemas.openxmlformats.org/drawingml/2006/table">
            <a:tbl>
              <a:tblPr firstRow="1" bandRow="1">
                <a:tableStyleId>{5C22544A-7EE6-4342-B048-85BDC9FD1C3A}</a:tableStyleId>
              </a:tblPr>
              <a:tblGrid>
                <a:gridCol w="5221215">
                  <a:extLst>
                    <a:ext uri="{9D8B030D-6E8A-4147-A177-3AD203B41FA5}">
                      <a16:colId xmlns:a16="http://schemas.microsoft.com/office/drawing/2014/main" val="945634328"/>
                    </a:ext>
                  </a:extLst>
                </a:gridCol>
                <a:gridCol w="5221215">
                  <a:extLst>
                    <a:ext uri="{9D8B030D-6E8A-4147-A177-3AD203B41FA5}">
                      <a16:colId xmlns:a16="http://schemas.microsoft.com/office/drawing/2014/main" val="4294417749"/>
                    </a:ext>
                  </a:extLst>
                </a:gridCol>
              </a:tblGrid>
              <a:tr h="318719">
                <a:tc>
                  <a:txBody>
                    <a:bodyPr/>
                    <a:lstStyle/>
                    <a:p>
                      <a:pPr marL="285750" indent="-285750">
                        <a:buFont typeface="Wingdings" panose="05000000000000000000" pitchFamily="2" charset="2"/>
                        <a:buChar char="Ø"/>
                      </a:pPr>
                      <a:r>
                        <a:rPr lang="en-US" b="0" dirty="0">
                          <a:solidFill>
                            <a:schemeClr val="tx1"/>
                          </a:solidFill>
                        </a:rPr>
                        <a:t>Always available for a phone call!</a:t>
                      </a:r>
                    </a:p>
                  </a:txBody>
                  <a:tcPr>
                    <a:solidFill>
                      <a:schemeClr val="bg1">
                        <a:lumMod val="95000"/>
                      </a:schemeClr>
                    </a:solidFill>
                  </a:tcPr>
                </a:tc>
                <a:tc>
                  <a:txBody>
                    <a:bodyPr/>
                    <a:lstStyle/>
                    <a:p>
                      <a:pPr marL="285750" indent="-285750">
                        <a:buFont typeface="Wingdings" panose="05000000000000000000" pitchFamily="2" charset="2"/>
                        <a:buChar char="Ø"/>
                      </a:pPr>
                      <a:r>
                        <a:rPr lang="en-US" b="0" dirty="0">
                          <a:solidFill>
                            <a:schemeClr val="tx1"/>
                          </a:solidFill>
                        </a:rPr>
                        <a:t>Help with DU, LP or GUS errors &amp; questions</a:t>
                      </a:r>
                    </a:p>
                  </a:txBody>
                  <a:tcPr>
                    <a:solidFill>
                      <a:schemeClr val="bg1">
                        <a:lumMod val="95000"/>
                      </a:schemeClr>
                    </a:solidFill>
                  </a:tcPr>
                </a:tc>
                <a:extLst>
                  <a:ext uri="{0D108BD9-81ED-4DB2-BD59-A6C34878D82A}">
                    <a16:rowId xmlns:a16="http://schemas.microsoft.com/office/drawing/2014/main" val="3874367612"/>
                  </a:ext>
                </a:extLst>
              </a:tr>
              <a:tr h="318719">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solidFill>
                            <a:schemeClr val="tx1"/>
                          </a:solidFill>
                        </a:rPr>
                        <a:t>Answer </a:t>
                      </a:r>
                      <a:r>
                        <a:rPr lang="en-US" b="0" dirty="0" err="1">
                          <a:solidFill>
                            <a:schemeClr val="tx1"/>
                          </a:solidFill>
                        </a:rPr>
                        <a:t>Mortgagebot</a:t>
                      </a:r>
                      <a:r>
                        <a:rPr lang="en-US" b="0" dirty="0">
                          <a:solidFill>
                            <a:schemeClr val="tx1"/>
                          </a:solidFill>
                        </a:rPr>
                        <a:t> questions</a:t>
                      </a:r>
                    </a:p>
                  </a:txBody>
                  <a:tcPr/>
                </a:tc>
                <a:tc>
                  <a:txBody>
                    <a:bodyPr/>
                    <a:lstStyle/>
                    <a:p>
                      <a:pPr marL="285750" indent="-285750">
                        <a:buFont typeface="Wingdings" panose="05000000000000000000" pitchFamily="2" charset="2"/>
                        <a:buChar char="Ø"/>
                      </a:pPr>
                      <a:r>
                        <a:rPr lang="en-US" dirty="0"/>
                        <a:t>Answer scenario questions</a:t>
                      </a:r>
                    </a:p>
                  </a:txBody>
                  <a:tcPr/>
                </a:tc>
                <a:extLst>
                  <a:ext uri="{0D108BD9-81ED-4DB2-BD59-A6C34878D82A}">
                    <a16:rowId xmlns:a16="http://schemas.microsoft.com/office/drawing/2014/main" val="1670474892"/>
                  </a:ext>
                </a:extLst>
              </a:tr>
              <a:tr h="318719">
                <a:tc>
                  <a:txBody>
                    <a:bodyPr/>
                    <a:lstStyle/>
                    <a:p>
                      <a:pPr marL="0" indent="0">
                        <a:buFont typeface="Wingdings" panose="05000000000000000000" pitchFamily="2" charset="2"/>
                        <a:buNone/>
                      </a:pPr>
                      <a:endParaRPr lang="en-US" dirty="0"/>
                    </a:p>
                  </a:txBody>
                  <a:tcPr/>
                </a:tc>
                <a:tc>
                  <a:txBody>
                    <a:bodyPr/>
                    <a:lstStyle/>
                    <a:p>
                      <a:pPr marL="285750" indent="-285750">
                        <a:buFont typeface="Wingdings" panose="05000000000000000000" pitchFamily="2" charset="2"/>
                        <a:buChar char="Ø"/>
                      </a:pPr>
                      <a:endParaRPr lang="en-US" dirty="0"/>
                    </a:p>
                  </a:txBody>
                  <a:tcPr/>
                </a:tc>
                <a:extLst>
                  <a:ext uri="{0D108BD9-81ED-4DB2-BD59-A6C34878D82A}">
                    <a16:rowId xmlns:a16="http://schemas.microsoft.com/office/drawing/2014/main" val="835731305"/>
                  </a:ext>
                </a:extLst>
              </a:tr>
              <a:tr h="318719">
                <a:tc>
                  <a:txBody>
                    <a:bodyPr/>
                    <a:lstStyle/>
                    <a:p>
                      <a:pPr marL="285750" indent="-285750">
                        <a:buFont typeface="Wingdings" panose="05000000000000000000" pitchFamily="2" charset="2"/>
                        <a:buChar char="Ø"/>
                      </a:pPr>
                      <a:r>
                        <a:rPr lang="en-US" dirty="0"/>
                        <a:t>Direct you to your assigned Underwriter</a:t>
                      </a:r>
                    </a:p>
                  </a:txBody>
                  <a:tcPr/>
                </a:tc>
                <a:tc>
                  <a:txBody>
                    <a:bodyPr/>
                    <a:lstStyle/>
                    <a:p>
                      <a:pPr marL="285750" indent="-285750">
                        <a:buFont typeface="Wingdings" panose="05000000000000000000" pitchFamily="2" charset="2"/>
                        <a:buChar char="Ø"/>
                      </a:pPr>
                      <a:r>
                        <a:rPr lang="en-US" dirty="0"/>
                        <a:t>Help guide the loan submission process</a:t>
                      </a:r>
                    </a:p>
                  </a:txBody>
                  <a:tcPr/>
                </a:tc>
                <a:extLst>
                  <a:ext uri="{0D108BD9-81ED-4DB2-BD59-A6C34878D82A}">
                    <a16:rowId xmlns:a16="http://schemas.microsoft.com/office/drawing/2014/main" val="3573090574"/>
                  </a:ext>
                </a:extLst>
              </a:tr>
              <a:tr h="318719">
                <a:tc>
                  <a:txBody>
                    <a:bodyPr/>
                    <a:lstStyle/>
                    <a:p>
                      <a:pPr marL="285750" indent="-285750">
                        <a:buFont typeface="Wingdings" panose="05000000000000000000" pitchFamily="2" charset="2"/>
                        <a:buChar char="Ø"/>
                      </a:pPr>
                      <a:r>
                        <a:rPr lang="en-US" dirty="0"/>
                        <a:t>Assist with rate lock, LE or data entry questions</a:t>
                      </a:r>
                    </a:p>
                  </a:txBody>
                  <a:tcPr/>
                </a:tc>
                <a:tc>
                  <a:txBody>
                    <a:bodyPr/>
                    <a:lstStyle/>
                    <a:p>
                      <a:pPr marL="285750" indent="-285750">
                        <a:buFont typeface="Wingdings" panose="05000000000000000000" pitchFamily="2" charset="2"/>
                        <a:buChar char="Ø"/>
                      </a:pPr>
                      <a:r>
                        <a:rPr lang="en-US" dirty="0"/>
                        <a:t>Provide guidance on Processing requirements</a:t>
                      </a:r>
                    </a:p>
                  </a:txBody>
                  <a:tcPr/>
                </a:tc>
                <a:extLst>
                  <a:ext uri="{0D108BD9-81ED-4DB2-BD59-A6C34878D82A}">
                    <a16:rowId xmlns:a16="http://schemas.microsoft.com/office/drawing/2014/main" val="2539603536"/>
                  </a:ext>
                </a:extLst>
              </a:tr>
              <a:tr h="318719">
                <a:tc>
                  <a:txBody>
                    <a:bodyPr/>
                    <a:lstStyle/>
                    <a:p>
                      <a:pPr marL="285750" indent="-285750">
                        <a:buFont typeface="Wingdings" panose="05000000000000000000" pitchFamily="2" charset="2"/>
                        <a:buChar char="Ø"/>
                      </a:pPr>
                      <a:r>
                        <a:rPr lang="en-US" dirty="0"/>
                        <a:t>Help to teach you status on files</a:t>
                      </a:r>
                    </a:p>
                  </a:txBody>
                  <a:tcPr/>
                </a:tc>
                <a:tc>
                  <a:txBody>
                    <a:bodyPr/>
                    <a:lstStyle/>
                    <a:p>
                      <a:pPr marL="0" indent="0">
                        <a:buFont typeface="Wingdings" panose="05000000000000000000" pitchFamily="2" charset="2"/>
                        <a:buNone/>
                      </a:pPr>
                      <a:endParaRPr lang="en-US" dirty="0"/>
                    </a:p>
                  </a:txBody>
                  <a:tcPr/>
                </a:tc>
                <a:extLst>
                  <a:ext uri="{0D108BD9-81ED-4DB2-BD59-A6C34878D82A}">
                    <a16:rowId xmlns:a16="http://schemas.microsoft.com/office/drawing/2014/main" val="107557539"/>
                  </a:ext>
                </a:extLst>
              </a:tr>
              <a:tr h="318719">
                <a:tc>
                  <a:txBody>
                    <a:bodyPr/>
                    <a:lstStyle/>
                    <a:p>
                      <a:pPr marL="0" indent="0">
                        <a:buFont typeface="Wingdings" panose="05000000000000000000" pitchFamily="2" charset="2"/>
                        <a:buNone/>
                      </a:pPr>
                      <a:endParaRPr lang="en-US" dirty="0"/>
                    </a:p>
                  </a:txBody>
                  <a:tcPr/>
                </a:tc>
                <a:tc>
                  <a:txBody>
                    <a:bodyPr/>
                    <a:lstStyle/>
                    <a:p>
                      <a:pPr marL="0" indent="0">
                        <a:buFont typeface="Wingdings" panose="05000000000000000000" pitchFamily="2" charset="2"/>
                        <a:buNone/>
                      </a:pPr>
                      <a:endParaRPr lang="en-US" dirty="0"/>
                    </a:p>
                  </a:txBody>
                  <a:tcPr/>
                </a:tc>
                <a:extLst>
                  <a:ext uri="{0D108BD9-81ED-4DB2-BD59-A6C34878D82A}">
                    <a16:rowId xmlns:a16="http://schemas.microsoft.com/office/drawing/2014/main" val="1962310123"/>
                  </a:ext>
                </a:extLst>
              </a:tr>
              <a:tr h="318719">
                <a:tc>
                  <a:txBody>
                    <a:bodyPr/>
                    <a:lstStyle/>
                    <a:p>
                      <a:pPr marL="0" indent="0">
                        <a:buFont typeface="Wingdings" panose="05000000000000000000" pitchFamily="2" charset="2"/>
                        <a:buNone/>
                      </a:pPr>
                      <a:endParaRPr lang="en-US" dirty="0"/>
                    </a:p>
                  </a:txBody>
                  <a:tcPr/>
                </a:tc>
                <a:tc>
                  <a:txBody>
                    <a:bodyPr/>
                    <a:lstStyle/>
                    <a:p>
                      <a:pPr marL="0" indent="0">
                        <a:buFont typeface="Wingdings" panose="05000000000000000000" pitchFamily="2" charset="2"/>
                        <a:buNone/>
                      </a:pPr>
                      <a:endParaRPr lang="en-US" dirty="0"/>
                    </a:p>
                  </a:txBody>
                  <a:tcPr/>
                </a:tc>
                <a:extLst>
                  <a:ext uri="{0D108BD9-81ED-4DB2-BD59-A6C34878D82A}">
                    <a16:rowId xmlns:a16="http://schemas.microsoft.com/office/drawing/2014/main" val="4275679010"/>
                  </a:ext>
                </a:extLst>
              </a:tr>
              <a:tr h="318719">
                <a:tc>
                  <a:txBody>
                    <a:bodyPr/>
                    <a:lstStyle/>
                    <a:p>
                      <a:pPr marL="0" indent="0">
                        <a:buFont typeface="Wingdings" panose="05000000000000000000" pitchFamily="2" charset="2"/>
                        <a:buNone/>
                      </a:pPr>
                      <a:endParaRPr lang="en-US" dirty="0"/>
                    </a:p>
                  </a:txBody>
                  <a:tcPr/>
                </a:tc>
                <a:tc>
                  <a:txBody>
                    <a:bodyPr/>
                    <a:lstStyle/>
                    <a:p>
                      <a:pPr marL="0" indent="0">
                        <a:buFont typeface="Wingdings" panose="05000000000000000000" pitchFamily="2" charset="2"/>
                        <a:buNone/>
                      </a:pPr>
                      <a:endParaRPr lang="en-US" dirty="0"/>
                    </a:p>
                  </a:txBody>
                  <a:tcPr/>
                </a:tc>
                <a:extLst>
                  <a:ext uri="{0D108BD9-81ED-4DB2-BD59-A6C34878D82A}">
                    <a16:rowId xmlns:a16="http://schemas.microsoft.com/office/drawing/2014/main" val="2417147369"/>
                  </a:ext>
                </a:extLst>
              </a:tr>
            </a:tbl>
          </a:graphicData>
        </a:graphic>
      </p:graphicFrame>
    </p:spTree>
    <p:extLst>
      <p:ext uri="{BB962C8B-B14F-4D97-AF65-F5344CB8AC3E}">
        <p14:creationId xmlns:p14="http://schemas.microsoft.com/office/powerpoint/2010/main" val="1799269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99F0D-D8A2-490A-84EA-BA22E3CDA54C}"/>
              </a:ext>
            </a:extLst>
          </p:cNvPr>
          <p:cNvSpPr>
            <a:spLocks noGrp="1"/>
          </p:cNvSpPr>
          <p:nvPr>
            <p:ph type="title"/>
          </p:nvPr>
        </p:nvSpPr>
        <p:spPr>
          <a:xfrm>
            <a:off x="1371600" y="350241"/>
            <a:ext cx="9601200" cy="1176556"/>
          </a:xfrm>
        </p:spPr>
        <p:txBody>
          <a:bodyPr>
            <a:normAutofit/>
          </a:bodyPr>
          <a:lstStyle/>
          <a:p>
            <a:pPr algn="ctr"/>
            <a:r>
              <a:rPr lang="en-US" dirty="0"/>
              <a:t>Mortgage Support</a:t>
            </a:r>
            <a:br>
              <a:rPr lang="en-US" dirty="0"/>
            </a:br>
            <a:r>
              <a:rPr lang="en-US" sz="3100" dirty="0"/>
              <a:t>The addition to your team you always needed!</a:t>
            </a:r>
          </a:p>
        </p:txBody>
      </p:sp>
      <p:sp>
        <p:nvSpPr>
          <p:cNvPr id="3" name="Content Placeholder 2">
            <a:extLst>
              <a:ext uri="{FF2B5EF4-FFF2-40B4-BE49-F238E27FC236}">
                <a16:creationId xmlns:a16="http://schemas.microsoft.com/office/drawing/2014/main" id="{7E27B07B-F787-47C6-9CBF-33CF10810859}"/>
              </a:ext>
            </a:extLst>
          </p:cNvPr>
          <p:cNvSpPr>
            <a:spLocks noGrp="1"/>
          </p:cNvSpPr>
          <p:nvPr>
            <p:ph idx="1"/>
          </p:nvPr>
        </p:nvSpPr>
        <p:spPr>
          <a:xfrm>
            <a:off x="922789" y="1547768"/>
            <a:ext cx="11056690" cy="5037589"/>
          </a:xfrm>
        </p:spPr>
        <p:txBody>
          <a:bodyPr>
            <a:normAutofit lnSpcReduction="10000"/>
          </a:bodyPr>
          <a:lstStyle/>
          <a:p>
            <a:pPr marL="0" indent="0">
              <a:buNone/>
            </a:pPr>
            <a:r>
              <a:rPr lang="en-US" dirty="0"/>
              <a:t>Mortgage Support was designed for the busy Loan Officer.  Sure, we could have been like every other help desk offered by Lenders, but we wanted something more for the Loan Officers and staff that uses us.  So…we gave them more!  Mortgage Support will do all of these things and more!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These are just some of what we help with!  Let us be the missing link your team needed to provide the best service available to your customers.</a:t>
            </a:r>
          </a:p>
          <a:p>
            <a:pPr marL="0" indent="0">
              <a:buNone/>
            </a:pPr>
            <a:endParaRPr lang="en-US" dirty="0"/>
          </a:p>
        </p:txBody>
      </p:sp>
      <p:graphicFrame>
        <p:nvGraphicFramePr>
          <p:cNvPr id="4" name="Table 4">
            <a:extLst>
              <a:ext uri="{FF2B5EF4-FFF2-40B4-BE49-F238E27FC236}">
                <a16:creationId xmlns:a16="http://schemas.microsoft.com/office/drawing/2014/main" id="{1C235F7D-C769-439B-A207-AD99CE0EB7DC}"/>
              </a:ext>
            </a:extLst>
          </p:cNvPr>
          <p:cNvGraphicFramePr>
            <a:graphicFrameLocks noGrp="1"/>
          </p:cNvGraphicFramePr>
          <p:nvPr/>
        </p:nvGraphicFramePr>
        <p:xfrm>
          <a:off x="1092432" y="2420642"/>
          <a:ext cx="10442430" cy="3291840"/>
        </p:xfrm>
        <a:graphic>
          <a:graphicData uri="http://schemas.openxmlformats.org/drawingml/2006/table">
            <a:tbl>
              <a:tblPr firstRow="1" bandRow="1">
                <a:tableStyleId>{5C22544A-7EE6-4342-B048-85BDC9FD1C3A}</a:tableStyleId>
              </a:tblPr>
              <a:tblGrid>
                <a:gridCol w="5221215">
                  <a:extLst>
                    <a:ext uri="{9D8B030D-6E8A-4147-A177-3AD203B41FA5}">
                      <a16:colId xmlns:a16="http://schemas.microsoft.com/office/drawing/2014/main" val="945634328"/>
                    </a:ext>
                  </a:extLst>
                </a:gridCol>
                <a:gridCol w="5221215">
                  <a:extLst>
                    <a:ext uri="{9D8B030D-6E8A-4147-A177-3AD203B41FA5}">
                      <a16:colId xmlns:a16="http://schemas.microsoft.com/office/drawing/2014/main" val="4294417749"/>
                    </a:ext>
                  </a:extLst>
                </a:gridCol>
              </a:tblGrid>
              <a:tr h="318719">
                <a:tc>
                  <a:txBody>
                    <a:bodyPr/>
                    <a:lstStyle/>
                    <a:p>
                      <a:pPr marL="285750" indent="-285750">
                        <a:buFont typeface="Wingdings" panose="05000000000000000000" pitchFamily="2" charset="2"/>
                        <a:buChar char="Ø"/>
                      </a:pPr>
                      <a:r>
                        <a:rPr lang="en-US" b="0" dirty="0">
                          <a:solidFill>
                            <a:schemeClr val="tx1"/>
                          </a:solidFill>
                        </a:rPr>
                        <a:t>Answer Mortgagebot questions</a:t>
                      </a:r>
                    </a:p>
                  </a:txBody>
                  <a:tcPr>
                    <a:solidFill>
                      <a:schemeClr val="bg1">
                        <a:lumMod val="95000"/>
                      </a:schemeClr>
                    </a:solidFill>
                  </a:tcPr>
                </a:tc>
                <a:tc>
                  <a:txBody>
                    <a:bodyPr/>
                    <a:lstStyle/>
                    <a:p>
                      <a:pPr marL="285750" indent="-285750">
                        <a:buFont typeface="Wingdings" panose="05000000000000000000" pitchFamily="2" charset="2"/>
                        <a:buChar char="Ø"/>
                      </a:pPr>
                      <a:r>
                        <a:rPr lang="en-US" b="0" dirty="0">
                          <a:solidFill>
                            <a:schemeClr val="tx1"/>
                          </a:solidFill>
                        </a:rPr>
                        <a:t>Help with DU, LP or GUS errors &amp; questions</a:t>
                      </a:r>
                    </a:p>
                  </a:txBody>
                  <a:tcPr>
                    <a:solidFill>
                      <a:schemeClr val="bg1">
                        <a:lumMod val="95000"/>
                      </a:schemeClr>
                    </a:solidFill>
                  </a:tcPr>
                </a:tc>
                <a:extLst>
                  <a:ext uri="{0D108BD9-81ED-4DB2-BD59-A6C34878D82A}">
                    <a16:rowId xmlns:a16="http://schemas.microsoft.com/office/drawing/2014/main" val="3874367612"/>
                  </a:ext>
                </a:extLst>
              </a:tr>
              <a:tr h="318719">
                <a:tc>
                  <a:txBody>
                    <a:bodyPr/>
                    <a:lstStyle/>
                    <a:p>
                      <a:pPr marL="285750" indent="-285750">
                        <a:buFont typeface="Wingdings" panose="05000000000000000000" pitchFamily="2" charset="2"/>
                        <a:buChar char="Ø"/>
                      </a:pPr>
                      <a:r>
                        <a:rPr lang="en-US" dirty="0"/>
                        <a:t>Provide written prequals</a:t>
                      </a:r>
                    </a:p>
                  </a:txBody>
                  <a:tcPr/>
                </a:tc>
                <a:tc>
                  <a:txBody>
                    <a:bodyPr/>
                    <a:lstStyle/>
                    <a:p>
                      <a:pPr marL="285750" indent="-285750">
                        <a:buFont typeface="Wingdings" panose="05000000000000000000" pitchFamily="2" charset="2"/>
                        <a:buChar char="Ø"/>
                      </a:pPr>
                      <a:r>
                        <a:rPr lang="en-US" dirty="0"/>
                        <a:t>Answer scenario questions</a:t>
                      </a:r>
                    </a:p>
                  </a:txBody>
                  <a:tcPr/>
                </a:tc>
                <a:extLst>
                  <a:ext uri="{0D108BD9-81ED-4DB2-BD59-A6C34878D82A}">
                    <a16:rowId xmlns:a16="http://schemas.microsoft.com/office/drawing/2014/main" val="1670474892"/>
                  </a:ext>
                </a:extLst>
              </a:tr>
              <a:tr h="318719">
                <a:tc>
                  <a:txBody>
                    <a:bodyPr/>
                    <a:lstStyle/>
                    <a:p>
                      <a:pPr marL="285750" indent="-285750">
                        <a:buFont typeface="Wingdings" panose="05000000000000000000" pitchFamily="2" charset="2"/>
                        <a:buChar char="Ø"/>
                      </a:pPr>
                      <a:r>
                        <a:rPr lang="en-US" dirty="0"/>
                        <a:t>Prepare written S/E income analysis worksheets</a:t>
                      </a:r>
                    </a:p>
                  </a:txBody>
                  <a:tcPr/>
                </a:tc>
                <a:tc>
                  <a:txBody>
                    <a:bodyPr/>
                    <a:lstStyle/>
                    <a:p>
                      <a:pPr marL="285750" indent="-285750">
                        <a:buFont typeface="Wingdings" panose="05000000000000000000" pitchFamily="2" charset="2"/>
                        <a:buChar char="Ø"/>
                      </a:pPr>
                      <a:r>
                        <a:rPr lang="en-US" dirty="0"/>
                        <a:t>Answer guideline questions for all programs</a:t>
                      </a:r>
                    </a:p>
                  </a:txBody>
                  <a:tcPr/>
                </a:tc>
                <a:extLst>
                  <a:ext uri="{0D108BD9-81ED-4DB2-BD59-A6C34878D82A}">
                    <a16:rowId xmlns:a16="http://schemas.microsoft.com/office/drawing/2014/main" val="835731305"/>
                  </a:ext>
                </a:extLst>
              </a:tr>
              <a:tr h="318719">
                <a:tc>
                  <a:txBody>
                    <a:bodyPr/>
                    <a:lstStyle/>
                    <a:p>
                      <a:pPr marL="285750" indent="-285750">
                        <a:buFont typeface="Wingdings" panose="05000000000000000000" pitchFamily="2" charset="2"/>
                        <a:buChar char="Ø"/>
                      </a:pPr>
                      <a:r>
                        <a:rPr lang="en-US" dirty="0"/>
                        <a:t>Direct you to your assigned Underwriter</a:t>
                      </a:r>
                    </a:p>
                  </a:txBody>
                  <a:tcPr/>
                </a:tc>
                <a:tc>
                  <a:txBody>
                    <a:bodyPr/>
                    <a:lstStyle/>
                    <a:p>
                      <a:pPr marL="285750" indent="-285750">
                        <a:buFont typeface="Wingdings" panose="05000000000000000000" pitchFamily="2" charset="2"/>
                        <a:buChar char="Ø"/>
                      </a:pPr>
                      <a:r>
                        <a:rPr lang="en-US" dirty="0"/>
                        <a:t>Help guide the loan submission process</a:t>
                      </a:r>
                    </a:p>
                  </a:txBody>
                  <a:tcPr/>
                </a:tc>
                <a:extLst>
                  <a:ext uri="{0D108BD9-81ED-4DB2-BD59-A6C34878D82A}">
                    <a16:rowId xmlns:a16="http://schemas.microsoft.com/office/drawing/2014/main" val="3573090574"/>
                  </a:ext>
                </a:extLst>
              </a:tr>
              <a:tr h="318719">
                <a:tc>
                  <a:txBody>
                    <a:bodyPr/>
                    <a:lstStyle/>
                    <a:p>
                      <a:pPr marL="285750" indent="-285750">
                        <a:buFont typeface="Wingdings" panose="05000000000000000000" pitchFamily="2" charset="2"/>
                        <a:buChar char="Ø"/>
                      </a:pPr>
                      <a:r>
                        <a:rPr lang="en-US" dirty="0"/>
                        <a:t>Assist with rate lock, LE or data entry questions</a:t>
                      </a:r>
                    </a:p>
                  </a:txBody>
                  <a:tcPr/>
                </a:tc>
                <a:tc>
                  <a:txBody>
                    <a:bodyPr/>
                    <a:lstStyle/>
                    <a:p>
                      <a:pPr marL="285750" indent="-285750">
                        <a:buFont typeface="Wingdings" panose="05000000000000000000" pitchFamily="2" charset="2"/>
                        <a:buChar char="Ø"/>
                      </a:pPr>
                      <a:r>
                        <a:rPr lang="en-US" dirty="0"/>
                        <a:t>Provide guidance on Processing requirements</a:t>
                      </a:r>
                    </a:p>
                  </a:txBody>
                  <a:tcPr/>
                </a:tc>
                <a:extLst>
                  <a:ext uri="{0D108BD9-81ED-4DB2-BD59-A6C34878D82A}">
                    <a16:rowId xmlns:a16="http://schemas.microsoft.com/office/drawing/2014/main" val="2539603536"/>
                  </a:ext>
                </a:extLst>
              </a:tr>
              <a:tr h="318719">
                <a:tc>
                  <a:txBody>
                    <a:bodyPr/>
                    <a:lstStyle/>
                    <a:p>
                      <a:pPr marL="285750" indent="-285750">
                        <a:buFont typeface="Wingdings" panose="05000000000000000000" pitchFamily="2" charset="2"/>
                        <a:buChar char="Ø"/>
                      </a:pPr>
                      <a:r>
                        <a:rPr lang="en-US" dirty="0"/>
                        <a:t>Help check status on files</a:t>
                      </a:r>
                    </a:p>
                  </a:txBody>
                  <a:tcPr/>
                </a:tc>
                <a:tc>
                  <a:txBody>
                    <a:bodyPr/>
                    <a:lstStyle/>
                    <a:p>
                      <a:pPr marL="285750" indent="-285750">
                        <a:buFont typeface="Wingdings" panose="05000000000000000000" pitchFamily="2" charset="2"/>
                        <a:buChar char="Ø"/>
                      </a:pPr>
                      <a:r>
                        <a:rPr lang="en-US" dirty="0"/>
                        <a:t>Order Tax Transcripts on files, as needed</a:t>
                      </a:r>
                    </a:p>
                  </a:txBody>
                  <a:tcPr/>
                </a:tc>
                <a:extLst>
                  <a:ext uri="{0D108BD9-81ED-4DB2-BD59-A6C34878D82A}">
                    <a16:rowId xmlns:a16="http://schemas.microsoft.com/office/drawing/2014/main" val="107557539"/>
                  </a:ext>
                </a:extLst>
              </a:tr>
              <a:tr h="318719">
                <a:tc>
                  <a:txBody>
                    <a:bodyPr/>
                    <a:lstStyle/>
                    <a:p>
                      <a:pPr marL="285750" indent="-285750">
                        <a:buFont typeface="Wingdings" panose="05000000000000000000" pitchFamily="2" charset="2"/>
                        <a:buChar char="Ø"/>
                      </a:pPr>
                      <a:r>
                        <a:rPr lang="en-US" dirty="0"/>
                        <a:t>Offer training on multiple topics</a:t>
                      </a:r>
                    </a:p>
                  </a:txBody>
                  <a:tcPr/>
                </a:tc>
                <a:tc>
                  <a:txBody>
                    <a:bodyPr/>
                    <a:lstStyle/>
                    <a:p>
                      <a:pPr marL="285750" indent="-285750">
                        <a:buFont typeface="Wingdings" panose="05000000000000000000" pitchFamily="2" charset="2"/>
                        <a:buChar char="Ø"/>
                      </a:pPr>
                      <a:r>
                        <a:rPr lang="en-US" dirty="0"/>
                        <a:t>Provide insight on underwriting requirements</a:t>
                      </a:r>
                    </a:p>
                  </a:txBody>
                  <a:tcPr/>
                </a:tc>
                <a:extLst>
                  <a:ext uri="{0D108BD9-81ED-4DB2-BD59-A6C34878D82A}">
                    <a16:rowId xmlns:a16="http://schemas.microsoft.com/office/drawing/2014/main" val="1962310123"/>
                  </a:ext>
                </a:extLst>
              </a:tr>
              <a:tr h="318719">
                <a:tc>
                  <a:txBody>
                    <a:bodyPr/>
                    <a:lstStyle/>
                    <a:p>
                      <a:pPr marL="285750" indent="-285750">
                        <a:buFont typeface="Wingdings" panose="05000000000000000000" pitchFamily="2" charset="2"/>
                        <a:buChar char="Ø"/>
                      </a:pPr>
                      <a:r>
                        <a:rPr lang="en-US" dirty="0"/>
                        <a:t>Talk through a scenario or situation with Los</a:t>
                      </a:r>
                    </a:p>
                  </a:txBody>
                  <a:tcPr/>
                </a:tc>
                <a:tc>
                  <a:txBody>
                    <a:bodyPr/>
                    <a:lstStyle/>
                    <a:p>
                      <a:pPr marL="285750" indent="-285750">
                        <a:buFont typeface="Wingdings" panose="05000000000000000000" pitchFamily="2" charset="2"/>
                        <a:buChar char="Ø"/>
                      </a:pPr>
                      <a:r>
                        <a:rPr lang="en-US" dirty="0"/>
                        <a:t>Prepare rental income worksheets</a:t>
                      </a:r>
                    </a:p>
                  </a:txBody>
                  <a:tcPr/>
                </a:tc>
                <a:extLst>
                  <a:ext uri="{0D108BD9-81ED-4DB2-BD59-A6C34878D82A}">
                    <a16:rowId xmlns:a16="http://schemas.microsoft.com/office/drawing/2014/main" val="4275679010"/>
                  </a:ext>
                </a:extLst>
              </a:tr>
              <a:tr h="318719">
                <a:tc>
                  <a:txBody>
                    <a:bodyPr/>
                    <a:lstStyle/>
                    <a:p>
                      <a:pPr marL="285750" indent="-285750">
                        <a:buFont typeface="Wingdings" panose="05000000000000000000" pitchFamily="2" charset="2"/>
                        <a:buChar char="Ø"/>
                      </a:pPr>
                      <a:r>
                        <a:rPr lang="en-US" dirty="0"/>
                        <a:t>Look up the guidelines and send them to LO</a:t>
                      </a:r>
                    </a:p>
                  </a:txBody>
                  <a:tcPr/>
                </a:tc>
                <a:tc>
                  <a:txBody>
                    <a:bodyPr/>
                    <a:lstStyle/>
                    <a:p>
                      <a:pPr marL="285750" indent="-285750">
                        <a:buFont typeface="Wingdings" panose="05000000000000000000" pitchFamily="2" charset="2"/>
                        <a:buChar char="Ø"/>
                      </a:pPr>
                      <a:r>
                        <a:rPr lang="en-US" dirty="0"/>
                        <a:t>Provide guidance on the VA Portal</a:t>
                      </a:r>
                    </a:p>
                  </a:txBody>
                  <a:tcPr/>
                </a:tc>
                <a:extLst>
                  <a:ext uri="{0D108BD9-81ED-4DB2-BD59-A6C34878D82A}">
                    <a16:rowId xmlns:a16="http://schemas.microsoft.com/office/drawing/2014/main" val="2417147369"/>
                  </a:ext>
                </a:extLst>
              </a:tr>
            </a:tbl>
          </a:graphicData>
        </a:graphic>
      </p:graphicFrame>
    </p:spTree>
    <p:extLst>
      <p:ext uri="{BB962C8B-B14F-4D97-AF65-F5344CB8AC3E}">
        <p14:creationId xmlns:p14="http://schemas.microsoft.com/office/powerpoint/2010/main" val="1393790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EA033-A481-4485-979B-9EAD77E7D395}"/>
              </a:ext>
            </a:extLst>
          </p:cNvPr>
          <p:cNvSpPr>
            <a:spLocks noGrp="1"/>
          </p:cNvSpPr>
          <p:nvPr>
            <p:ph type="title"/>
          </p:nvPr>
        </p:nvSpPr>
        <p:spPr>
          <a:xfrm>
            <a:off x="723899" y="685800"/>
            <a:ext cx="4007491" cy="757106"/>
          </a:xfrm>
        </p:spPr>
        <p:txBody>
          <a:bodyPr/>
          <a:lstStyle/>
          <a:p>
            <a:r>
              <a:rPr lang="en-US" dirty="0"/>
              <a:t>Let’s Talk LOS!</a:t>
            </a:r>
          </a:p>
        </p:txBody>
      </p:sp>
      <p:sp>
        <p:nvSpPr>
          <p:cNvPr id="4" name="Text Placeholder 3">
            <a:extLst>
              <a:ext uri="{FF2B5EF4-FFF2-40B4-BE49-F238E27FC236}">
                <a16:creationId xmlns:a16="http://schemas.microsoft.com/office/drawing/2014/main" id="{4A9D1F4B-482E-4770-B1F8-6D1325E8F204}"/>
              </a:ext>
            </a:extLst>
          </p:cNvPr>
          <p:cNvSpPr>
            <a:spLocks noGrp="1"/>
          </p:cNvSpPr>
          <p:nvPr>
            <p:ph type="body" sz="half" idx="2"/>
          </p:nvPr>
        </p:nvSpPr>
        <p:spPr>
          <a:xfrm>
            <a:off x="637563" y="1442905"/>
            <a:ext cx="4093827" cy="3473043"/>
          </a:xfrm>
        </p:spPr>
        <p:txBody>
          <a:bodyPr>
            <a:normAutofit lnSpcReduction="10000"/>
          </a:bodyPr>
          <a:lstStyle/>
          <a:p>
            <a:r>
              <a:rPr lang="en-US" dirty="0"/>
              <a:t>Mortgagebot is the LOS that FSB uses.  Each user will receive a log in unique to the individual.  These log in’s do expire approximately every 60 days due to security protocols.</a:t>
            </a:r>
          </a:p>
          <a:p>
            <a:r>
              <a:rPr lang="en-US" dirty="0"/>
              <a:t>Towards the end of this training, I will give you a tour of Mortgagebot so you can get started submitting loans!</a:t>
            </a:r>
          </a:p>
          <a:p>
            <a:r>
              <a:rPr lang="en-US" dirty="0"/>
              <a:t>As you learn our system, remember that you can always contact </a:t>
            </a:r>
            <a:r>
              <a:rPr lang="en-US" dirty="0">
                <a:solidFill>
                  <a:srgbClr val="FF0000"/>
                </a:solidFill>
                <a:hlinkClick r:id="rId2">
                  <a:extLst>
                    <a:ext uri="{A12FA001-AC4F-418D-AE19-62706E023703}">
                      <ahyp:hlinkClr xmlns:ahyp="http://schemas.microsoft.com/office/drawing/2018/hyperlinkcolor" val="tx"/>
                    </a:ext>
                  </a:extLst>
                </a:hlinkClick>
              </a:rPr>
              <a:t>mtgsupportcenter@flanaganstatebank.com</a:t>
            </a:r>
            <a:r>
              <a:rPr lang="en-US" dirty="0">
                <a:solidFill>
                  <a:srgbClr val="FF0000"/>
                </a:solidFill>
              </a:rPr>
              <a:t>  </a:t>
            </a:r>
            <a:r>
              <a:rPr lang="en-US" dirty="0"/>
              <a:t>with any questions you may have.</a:t>
            </a:r>
          </a:p>
        </p:txBody>
      </p:sp>
      <p:pic>
        <p:nvPicPr>
          <p:cNvPr id="6" name="Picture 5">
            <a:extLst>
              <a:ext uri="{FF2B5EF4-FFF2-40B4-BE49-F238E27FC236}">
                <a16:creationId xmlns:a16="http://schemas.microsoft.com/office/drawing/2014/main" id="{A8F1E63A-E5D6-470F-A527-04FCB5DE16A1}"/>
              </a:ext>
            </a:extLst>
          </p:cNvPr>
          <p:cNvPicPr>
            <a:picLocks noChangeAspect="1"/>
          </p:cNvPicPr>
          <p:nvPr/>
        </p:nvPicPr>
        <p:blipFill>
          <a:blip r:embed="rId3"/>
          <a:stretch>
            <a:fillRect/>
          </a:stretch>
        </p:blipFill>
        <p:spPr>
          <a:xfrm>
            <a:off x="6258940" y="1619076"/>
            <a:ext cx="5122840" cy="3386086"/>
          </a:xfrm>
          <a:prstGeom prst="rect">
            <a:avLst/>
          </a:prstGeom>
        </p:spPr>
      </p:pic>
    </p:spTree>
    <p:extLst>
      <p:ext uri="{BB962C8B-B14F-4D97-AF65-F5344CB8AC3E}">
        <p14:creationId xmlns:p14="http://schemas.microsoft.com/office/powerpoint/2010/main" val="228714966"/>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55A93C-578E-47D2-96A6-AF17136F6BCE}">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7F32B251-29F3-43CE-BD66-A3B48CC7BC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E48938-CE0A-4976-83E6-A8FD4583CC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Travel design</Template>
  <TotalTime>9987</TotalTime>
  <Words>11835</Words>
  <Application>Microsoft Office PowerPoint</Application>
  <PresentationFormat>Widescreen</PresentationFormat>
  <Paragraphs>826</Paragraphs>
  <Slides>57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Calibri</vt:lpstr>
      <vt:lpstr>Franklin Gothic Book</vt:lpstr>
      <vt:lpstr>PT Sans</vt:lpstr>
      <vt:lpstr>Times New Roman</vt:lpstr>
      <vt:lpstr>Wingdings</vt:lpstr>
      <vt:lpstr>Crop</vt:lpstr>
      <vt:lpstr>How To Broker Loans </vt:lpstr>
      <vt:lpstr>Training Agenda</vt:lpstr>
      <vt:lpstr>Meet Your FSB Team!  </vt:lpstr>
      <vt:lpstr>Brokering Loans A Few Key Points to Remember!</vt:lpstr>
      <vt:lpstr>A Few Important Questions…</vt:lpstr>
      <vt:lpstr>Why FSB?</vt:lpstr>
      <vt:lpstr>Account Executive The addition to your team you always needed!</vt:lpstr>
      <vt:lpstr>Mortgage Support The addition to your team you always needed!</vt:lpstr>
      <vt:lpstr>Let’s Talk LOS!</vt:lpstr>
      <vt:lpstr>Starting a loan with FSB</vt:lpstr>
      <vt:lpstr>Starting a loan with FSB</vt:lpstr>
      <vt:lpstr>Starting a loan with FSB</vt:lpstr>
      <vt:lpstr>Starting a loan with FSB</vt:lpstr>
      <vt:lpstr>Disclosures &amp; Fees</vt:lpstr>
      <vt:lpstr>To waive the underwriting fee or not? The choice is yours!  Higher loan amounts can accommodate for the fee in the APR/TRID test better than lower loan amounts.  Using the Scenario Pricer will allow you to price the loan out either way!</vt:lpstr>
      <vt:lpstr>Starting a loan with FSB</vt:lpstr>
      <vt:lpstr>Starting a loan with FSB</vt:lpstr>
      <vt:lpstr>Starting a loan with FSB</vt:lpstr>
      <vt:lpstr>Processing Government Loans</vt:lpstr>
      <vt:lpstr>Processing Tips</vt:lpstr>
      <vt:lpstr>Starting a loan with FSB</vt:lpstr>
      <vt:lpstr>Starting a loan with FSB</vt:lpstr>
      <vt:lpstr>Starting a loan with FSB</vt:lpstr>
      <vt:lpstr>Starting a loan with FSB</vt:lpstr>
      <vt:lpstr>Starting a loan with FSB</vt:lpstr>
      <vt:lpstr>Starting a loan with FSB</vt:lpstr>
      <vt:lpstr>Starting a loan with FSB</vt:lpstr>
      <vt:lpstr>Starting a loan with FSB</vt:lpstr>
      <vt:lpstr>Starting a loan with FSB</vt:lpstr>
      <vt:lpstr>Additional Possible Work- Flows</vt:lpstr>
      <vt:lpstr>Additional Possible Work- Flows</vt:lpstr>
      <vt:lpstr>Additional Possible Work- Flows</vt:lpstr>
      <vt:lpstr>Additional Possible Work- Flows</vt:lpstr>
      <vt:lpstr>Additional Possible Work- Flows</vt:lpstr>
      <vt:lpstr>Additional Possible Work- Flows</vt:lpstr>
      <vt:lpstr>Additional Possible Work- Flows</vt:lpstr>
      <vt:lpstr>Mortgagebot Demo</vt:lpstr>
      <vt:lpstr>Program Highlights</vt:lpstr>
      <vt:lpstr>Government Loan Disclaimer </vt:lpstr>
      <vt:lpstr>FHA Basics</vt:lpstr>
      <vt:lpstr>FHA – the most flexible underwriting on the market!</vt:lpstr>
      <vt:lpstr>FHA &amp; Credit</vt:lpstr>
      <vt:lpstr>FHA &amp; Income</vt:lpstr>
      <vt:lpstr>FHA &amp; Property</vt:lpstr>
      <vt:lpstr>VA Basics</vt:lpstr>
      <vt:lpstr>VA – the most under used program available!</vt:lpstr>
      <vt:lpstr>VA &amp; Credit</vt:lpstr>
      <vt:lpstr>VA &amp; Income</vt:lpstr>
      <vt:lpstr>VA &amp; Property</vt:lpstr>
      <vt:lpstr>Need more VA Info?</vt:lpstr>
      <vt:lpstr>USDA Basics</vt:lpstr>
      <vt:lpstr>USDA – The best rural program available!</vt:lpstr>
      <vt:lpstr>USDA &amp; Credit</vt:lpstr>
      <vt:lpstr>USDA &amp; Income</vt:lpstr>
      <vt:lpstr>USDA &amp; Property</vt:lpstr>
      <vt:lpstr>Need more USDA Info?</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Broker Loans</dc:title>
  <dc:creator>Toni Pierce</dc:creator>
  <cp:lastModifiedBy>Robert Anderson</cp:lastModifiedBy>
  <cp:revision>254</cp:revision>
  <dcterms:created xsi:type="dcterms:W3CDTF">2022-02-10T22:18:25Z</dcterms:created>
  <dcterms:modified xsi:type="dcterms:W3CDTF">2024-11-04T17:31:14Z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